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erriweather Light"/>
      <p:regular r:id="rId24"/>
      <p:bold r:id="rId25"/>
      <p:italic r:id="rId26"/>
      <p:boldItalic r:id="rId27"/>
    </p:embeddedFont>
    <p:embeddedFont>
      <p:font typeface="Montserrat"/>
      <p:regular r:id="rId28"/>
      <p:bold r:id="rId29"/>
      <p:italic r:id="rId30"/>
      <p:boldItalic r:id="rId31"/>
    </p:embeddedFont>
    <p:embeddedFont>
      <p:font typeface="Open Sans SemiBold"/>
      <p:regular r:id="rId32"/>
      <p:bold r:id="rId33"/>
      <p:italic r:id="rId34"/>
      <p:boldItalic r:id="rId35"/>
    </p:embeddedFont>
    <p:embeddedFont>
      <p:font typeface="Vidaloka"/>
      <p:regular r:id="rId36"/>
    </p:embeddedFont>
    <p:embeddedFont>
      <p:font typeface="Russo One"/>
      <p:regular r:id="rId37"/>
    </p:embeddedFont>
    <p:embeddedFont>
      <p:font typeface="Crimson Text"/>
      <p:regular r:id="rId38"/>
      <p:bold r:id="rId39"/>
      <p:italic r:id="rId40"/>
      <p:boldItalic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4A2FD7-6F97-4C3B-9AF5-B622148DD1B6}">
  <a:tblStyle styleId="{544A2FD7-6F97-4C3B-9AF5-B622148DD1B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rimsonText-italic.fntdata"/><Relationship Id="rId20" Type="http://schemas.openxmlformats.org/officeDocument/2006/relationships/slide" Target="slides/slide15.xml"/><Relationship Id="rId42" Type="http://schemas.openxmlformats.org/officeDocument/2006/relationships/font" Target="fonts/OpenSans-regular.fntdata"/><Relationship Id="rId41" Type="http://schemas.openxmlformats.org/officeDocument/2006/relationships/font" Target="fonts/CrimsonText-boldItalic.fntdata"/><Relationship Id="rId22" Type="http://schemas.openxmlformats.org/officeDocument/2006/relationships/slide" Target="slides/slide17.xml"/><Relationship Id="rId44" Type="http://schemas.openxmlformats.org/officeDocument/2006/relationships/font" Target="fonts/OpenSans-italic.fntdata"/><Relationship Id="rId21" Type="http://schemas.openxmlformats.org/officeDocument/2006/relationships/slide" Target="slides/slide16.xml"/><Relationship Id="rId43" Type="http://schemas.openxmlformats.org/officeDocument/2006/relationships/font" Target="fonts/OpenSans-bold.fntdata"/><Relationship Id="rId24" Type="http://schemas.openxmlformats.org/officeDocument/2006/relationships/font" Target="fonts/MerriweatherLight-regular.fntdata"/><Relationship Id="rId23" Type="http://schemas.openxmlformats.org/officeDocument/2006/relationships/slide" Target="slides/slide18.xml"/><Relationship Id="rId45"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Light-italic.fntdata"/><Relationship Id="rId25" Type="http://schemas.openxmlformats.org/officeDocument/2006/relationships/font" Target="fonts/MerriweatherLight-bold.fntdata"/><Relationship Id="rId28" Type="http://schemas.openxmlformats.org/officeDocument/2006/relationships/font" Target="fonts/Montserrat-regular.fntdata"/><Relationship Id="rId27" Type="http://schemas.openxmlformats.org/officeDocument/2006/relationships/font" Target="fonts/MerriweatherLigh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OpenSansSemiBold-bold.fntdata"/><Relationship Id="rId10" Type="http://schemas.openxmlformats.org/officeDocument/2006/relationships/slide" Target="slides/slide5.xml"/><Relationship Id="rId32" Type="http://schemas.openxmlformats.org/officeDocument/2006/relationships/font" Target="fonts/OpenSansSemiBold-regular.fntdata"/><Relationship Id="rId13" Type="http://schemas.openxmlformats.org/officeDocument/2006/relationships/slide" Target="slides/slide8.xml"/><Relationship Id="rId35" Type="http://schemas.openxmlformats.org/officeDocument/2006/relationships/font" Target="fonts/OpenSansSemiBold-boldItalic.fntdata"/><Relationship Id="rId12" Type="http://schemas.openxmlformats.org/officeDocument/2006/relationships/slide" Target="slides/slide7.xml"/><Relationship Id="rId34" Type="http://schemas.openxmlformats.org/officeDocument/2006/relationships/font" Target="fonts/OpenSansSemiBold-italic.fntdata"/><Relationship Id="rId15" Type="http://schemas.openxmlformats.org/officeDocument/2006/relationships/slide" Target="slides/slide10.xml"/><Relationship Id="rId37" Type="http://schemas.openxmlformats.org/officeDocument/2006/relationships/font" Target="fonts/RussoOne-regular.fntdata"/><Relationship Id="rId14" Type="http://schemas.openxmlformats.org/officeDocument/2006/relationships/slide" Target="slides/slide9.xml"/><Relationship Id="rId36" Type="http://schemas.openxmlformats.org/officeDocument/2006/relationships/font" Target="fonts/Vidaloka-regular.fntdata"/><Relationship Id="rId17" Type="http://schemas.openxmlformats.org/officeDocument/2006/relationships/slide" Target="slides/slide12.xml"/><Relationship Id="rId39" Type="http://schemas.openxmlformats.org/officeDocument/2006/relationships/font" Target="fonts/CrimsonText-bold.fntdata"/><Relationship Id="rId16" Type="http://schemas.openxmlformats.org/officeDocument/2006/relationships/slide" Target="slides/slide11.xml"/><Relationship Id="rId38" Type="http://schemas.openxmlformats.org/officeDocument/2006/relationships/font" Target="fonts/CrimsonTex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a04e3d9e5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a04e3d9e5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a866894e3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a866894e3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15900" rtl="0" algn="l">
              <a:lnSpc>
                <a:spcPct val="160000"/>
              </a:lnSpc>
              <a:spcBef>
                <a:spcPts val="1000"/>
              </a:spcBef>
              <a:spcAft>
                <a:spcPts val="0"/>
              </a:spcAft>
              <a:buNone/>
            </a:pPr>
            <a:r>
              <a:t/>
            </a:r>
            <a:endParaRPr sz="1000">
              <a:solidFill>
                <a:srgbClr val="292929"/>
              </a:solidFill>
              <a:highlight>
                <a:srgbClr val="FFFFFF"/>
              </a:highlight>
              <a:latin typeface="Georgia"/>
              <a:ea typeface="Georgia"/>
              <a:cs typeface="Georgia"/>
              <a:sym typeface="Georgia"/>
            </a:endParaRPr>
          </a:p>
          <a:p>
            <a:pPr indent="0" lvl="0" marL="0" rtl="0" algn="l">
              <a:spcBef>
                <a:spcPts val="5800"/>
              </a:spcBef>
              <a:spcAft>
                <a:spcPts val="0"/>
              </a:spcAft>
              <a:buNone/>
            </a:pPr>
            <a:r>
              <a:t/>
            </a: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a04e3d9e5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a04e3d9e5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800"/>
              </a:spcBef>
              <a:spcAft>
                <a:spcPts val="4200"/>
              </a:spcAft>
              <a:buNone/>
            </a:pPr>
            <a:r>
              <a:t/>
            </a:r>
            <a:endParaRPr sz="1000">
              <a:solidFill>
                <a:schemeClr val="dk1"/>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a04e3d9e5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a04e3d9e5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a04e3d9e5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a04e3d9e5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sz="1050">
              <a:solidFill>
                <a:schemeClr val="dk1"/>
              </a:solidFill>
              <a:latin typeface="SimSun"/>
              <a:ea typeface="SimSun"/>
              <a:cs typeface="SimSun"/>
              <a:sym typeface="SimSu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a04e3d9e56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a04e3d9e56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a04e3d9e5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a04e3d9e5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a04e3d9e56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a04e3d9e56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a04e3d9e56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a04e3d9e56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c7554a04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c7554a04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a04e3d9e5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a04e3d9e5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450">
              <a:solidFill>
                <a:schemeClr val="dk1"/>
              </a:solidFill>
              <a:latin typeface="SimSun"/>
              <a:ea typeface="SimSun"/>
              <a:cs typeface="SimSun"/>
              <a:sym typeface="SimSu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a04e3d9e5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a04e3d9e5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a04e3d9e5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a04e3d9e5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a04e3d9e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a04e3d9e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a04e3d9e5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a04e3d9e5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a04e3d9e5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a04e3d9e5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90909"/>
              </a:lnSpc>
              <a:spcBef>
                <a:spcPts val="170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a04e3d9e5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a04e3d9e5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497763"/>
            <a:ext cx="7717500" cy="164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27878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89" name="Shape 89"/>
        <p:cNvGrpSpPr/>
        <p:nvPr/>
      </p:nvGrpSpPr>
      <p:grpSpPr>
        <a:xfrm>
          <a:off x="0" y="0"/>
          <a:ext cx="0" cy="0"/>
          <a:chOff x="0" y="0"/>
          <a:chExt cx="0" cy="0"/>
        </a:xfrm>
      </p:grpSpPr>
      <p:sp>
        <p:nvSpPr>
          <p:cNvPr id="90" name="Google Shape;90;p14"/>
          <p:cNvSpPr txBox="1"/>
          <p:nvPr>
            <p:ph type="title"/>
          </p:nvPr>
        </p:nvSpPr>
        <p:spPr>
          <a:xfrm>
            <a:off x="2410500" y="2932775"/>
            <a:ext cx="4323000" cy="49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91" name="Google Shape;91;p14"/>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92" name="Google Shape;92;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3" name="Google Shape;93;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94" name="Shape 94"/>
        <p:cNvGrpSpPr/>
        <p:nvPr/>
      </p:nvGrpSpPr>
      <p:grpSpPr>
        <a:xfrm>
          <a:off x="0" y="0"/>
          <a:ext cx="0" cy="0"/>
          <a:chOff x="0" y="0"/>
          <a:chExt cx="0" cy="0"/>
        </a:xfrm>
      </p:grpSpPr>
      <p:sp>
        <p:nvSpPr>
          <p:cNvPr id="95" name="Google Shape;95;p15"/>
          <p:cNvSpPr txBox="1"/>
          <p:nvPr>
            <p:ph type="title"/>
          </p:nvPr>
        </p:nvSpPr>
        <p:spPr>
          <a:xfrm>
            <a:off x="1994850" y="1697488"/>
            <a:ext cx="5154300" cy="112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96" name="Google Shape;96;p15"/>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97" name="Google Shape;97;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8" name="Google Shape;98;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9" name="Shape 99"/>
        <p:cNvGrpSpPr/>
        <p:nvPr/>
      </p:nvGrpSpPr>
      <p:grpSpPr>
        <a:xfrm>
          <a:off x="0" y="0"/>
          <a:ext cx="0" cy="0"/>
          <a:chOff x="0" y="0"/>
          <a:chExt cx="0" cy="0"/>
        </a:xfrm>
      </p:grpSpPr>
      <p:sp>
        <p:nvSpPr>
          <p:cNvPr id="100" name="Google Shape;100;p1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1" name="Google Shape;10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2" name="Google Shape;10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3" name="Google Shape;103;p16"/>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4" name="Shape 104"/>
        <p:cNvGrpSpPr/>
        <p:nvPr/>
      </p:nvGrpSpPr>
      <p:grpSpPr>
        <a:xfrm>
          <a:off x="0" y="0"/>
          <a:ext cx="0" cy="0"/>
          <a:chOff x="0" y="0"/>
          <a:chExt cx="0" cy="0"/>
        </a:xfrm>
      </p:grpSpPr>
      <p:sp>
        <p:nvSpPr>
          <p:cNvPr id="105" name="Google Shape;105;p17"/>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6" name="Google Shape;106;p17"/>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07" name="Google Shape;107;p17"/>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08" name="Google Shape;10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9" name="Google Shape;10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7"/>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11" name="Shape 111"/>
        <p:cNvGrpSpPr/>
        <p:nvPr/>
      </p:nvGrpSpPr>
      <p:grpSpPr>
        <a:xfrm>
          <a:off x="0" y="0"/>
          <a:ext cx="0" cy="0"/>
          <a:chOff x="0" y="0"/>
          <a:chExt cx="0" cy="0"/>
        </a:xfrm>
      </p:grpSpPr>
      <p:sp>
        <p:nvSpPr>
          <p:cNvPr id="112" name="Google Shape;112;p18"/>
          <p:cNvSpPr txBox="1"/>
          <p:nvPr>
            <p:ph type="title"/>
          </p:nvPr>
        </p:nvSpPr>
        <p:spPr>
          <a:xfrm>
            <a:off x="1043725" y="1185550"/>
            <a:ext cx="3123000" cy="2019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 name="Google Shape;113;p1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114" name="Google Shape;114;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5" name="Google Shape;115;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6" name="Google Shape;116;p1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17" name="Shape 117"/>
        <p:cNvGrpSpPr/>
        <p:nvPr/>
      </p:nvGrpSpPr>
      <p:grpSpPr>
        <a:xfrm>
          <a:off x="0" y="0"/>
          <a:ext cx="0" cy="0"/>
          <a:chOff x="0" y="0"/>
          <a:chExt cx="0" cy="0"/>
        </a:xfrm>
      </p:grpSpPr>
      <p:sp>
        <p:nvSpPr>
          <p:cNvPr id="118" name="Google Shape;118;p19"/>
          <p:cNvSpPr txBox="1"/>
          <p:nvPr>
            <p:ph idx="1" type="subTitle"/>
          </p:nvPr>
        </p:nvSpPr>
        <p:spPr>
          <a:xfrm>
            <a:off x="3509000"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19" name="Google Shape;119;p19"/>
          <p:cNvSpPr txBox="1"/>
          <p:nvPr>
            <p:ph idx="2" type="subTitle"/>
          </p:nvPr>
        </p:nvSpPr>
        <p:spPr>
          <a:xfrm>
            <a:off x="35090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0" name="Google Shape;120;p19"/>
          <p:cNvSpPr txBox="1"/>
          <p:nvPr>
            <p:ph idx="3" type="subTitle"/>
          </p:nvPr>
        </p:nvSpPr>
        <p:spPr>
          <a:xfrm>
            <a:off x="95302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21" name="Google Shape;121;p19"/>
          <p:cNvSpPr txBox="1"/>
          <p:nvPr>
            <p:ph idx="4" type="subTitle"/>
          </p:nvPr>
        </p:nvSpPr>
        <p:spPr>
          <a:xfrm>
            <a:off x="9531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2" name="Google Shape;122;p19"/>
          <p:cNvSpPr txBox="1"/>
          <p:nvPr>
            <p:ph idx="5" type="subTitle"/>
          </p:nvPr>
        </p:nvSpPr>
        <p:spPr>
          <a:xfrm>
            <a:off x="606487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23" name="Google Shape;123;p19"/>
          <p:cNvSpPr txBox="1"/>
          <p:nvPr>
            <p:ph idx="6" type="subTitle"/>
          </p:nvPr>
        </p:nvSpPr>
        <p:spPr>
          <a:xfrm>
            <a:off x="606487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 name="Google Shape;124;p19"/>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25" name="Google Shape;125;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6" name="Google Shape;126;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2_1">
    <p:spTree>
      <p:nvGrpSpPr>
        <p:cNvPr id="127" name="Shape 127"/>
        <p:cNvGrpSpPr/>
        <p:nvPr/>
      </p:nvGrpSpPr>
      <p:grpSpPr>
        <a:xfrm>
          <a:off x="0" y="0"/>
          <a:ext cx="0" cy="0"/>
          <a:chOff x="0" y="0"/>
          <a:chExt cx="0" cy="0"/>
        </a:xfrm>
      </p:grpSpPr>
      <p:sp>
        <p:nvSpPr>
          <p:cNvPr id="128" name="Google Shape;128;p20"/>
          <p:cNvSpPr txBox="1"/>
          <p:nvPr>
            <p:ph idx="1" type="subTitle"/>
          </p:nvPr>
        </p:nvSpPr>
        <p:spPr>
          <a:xfrm>
            <a:off x="37183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29" name="Google Shape;129;p20"/>
          <p:cNvSpPr txBox="1"/>
          <p:nvPr>
            <p:ph idx="2" type="subTitle"/>
          </p:nvPr>
        </p:nvSpPr>
        <p:spPr>
          <a:xfrm>
            <a:off x="3617675"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30" name="Google Shape;130;p20"/>
          <p:cNvSpPr txBox="1"/>
          <p:nvPr>
            <p:ph idx="3" type="subTitle"/>
          </p:nvPr>
        </p:nvSpPr>
        <p:spPr>
          <a:xfrm>
            <a:off x="13280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31" name="Google Shape;131;p20"/>
          <p:cNvSpPr txBox="1"/>
          <p:nvPr>
            <p:ph idx="4" type="subTitle"/>
          </p:nvPr>
        </p:nvSpPr>
        <p:spPr>
          <a:xfrm>
            <a:off x="1227426"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32" name="Google Shape;132;p20"/>
          <p:cNvSpPr txBox="1"/>
          <p:nvPr>
            <p:ph idx="5" type="subTitle"/>
          </p:nvPr>
        </p:nvSpPr>
        <p:spPr>
          <a:xfrm>
            <a:off x="6108550" y="3391775"/>
            <a:ext cx="1643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33" name="Google Shape;133;p20"/>
          <p:cNvSpPr txBox="1"/>
          <p:nvPr>
            <p:ph idx="6" type="subTitle"/>
          </p:nvPr>
        </p:nvSpPr>
        <p:spPr>
          <a:xfrm>
            <a:off x="6008050"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34" name="Google Shape;134;p20"/>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35" name="Google Shape;135;p2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2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543963"/>
            <a:ext cx="3714900" cy="64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478925"/>
            <a:ext cx="1650900" cy="9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279625"/>
            <a:ext cx="4561200" cy="39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137" name="Shape 137"/>
        <p:cNvGrpSpPr/>
        <p:nvPr/>
      </p:nvGrpSpPr>
      <p:grpSpPr>
        <a:xfrm>
          <a:off x="0" y="0"/>
          <a:ext cx="0" cy="0"/>
          <a:chOff x="0" y="0"/>
          <a:chExt cx="0" cy="0"/>
        </a:xfrm>
      </p:grpSpPr>
      <p:sp>
        <p:nvSpPr>
          <p:cNvPr id="138" name="Google Shape;138;p21"/>
          <p:cNvSpPr txBox="1"/>
          <p:nvPr>
            <p:ph idx="1" type="subTitle"/>
          </p:nvPr>
        </p:nvSpPr>
        <p:spPr>
          <a:xfrm>
            <a:off x="3414050"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39" name="Google Shape;139;p21"/>
          <p:cNvSpPr txBox="1"/>
          <p:nvPr>
            <p:ph idx="2" type="subTitle"/>
          </p:nvPr>
        </p:nvSpPr>
        <p:spPr>
          <a:xfrm>
            <a:off x="3564200"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0" name="Google Shape;140;p21"/>
          <p:cNvSpPr txBox="1"/>
          <p:nvPr>
            <p:ph idx="3" type="subTitle"/>
          </p:nvPr>
        </p:nvSpPr>
        <p:spPr>
          <a:xfrm>
            <a:off x="7057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1" name="Google Shape;141;p21"/>
          <p:cNvSpPr txBox="1"/>
          <p:nvPr>
            <p:ph idx="4" type="subTitle"/>
          </p:nvPr>
        </p:nvSpPr>
        <p:spPr>
          <a:xfrm>
            <a:off x="8558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2" name="Google Shape;142;p21"/>
          <p:cNvSpPr txBox="1"/>
          <p:nvPr>
            <p:ph idx="5" type="subTitle"/>
          </p:nvPr>
        </p:nvSpPr>
        <p:spPr>
          <a:xfrm>
            <a:off x="61223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3" name="Google Shape;143;p21"/>
          <p:cNvSpPr txBox="1"/>
          <p:nvPr>
            <p:ph idx="6" type="subTitle"/>
          </p:nvPr>
        </p:nvSpPr>
        <p:spPr>
          <a:xfrm>
            <a:off x="62724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4" name="Google Shape;144;p21"/>
          <p:cNvSpPr txBox="1"/>
          <p:nvPr>
            <p:ph idx="7" type="subTitle"/>
          </p:nvPr>
        </p:nvSpPr>
        <p:spPr>
          <a:xfrm>
            <a:off x="3414050"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5" name="Google Shape;145;p21"/>
          <p:cNvSpPr txBox="1"/>
          <p:nvPr>
            <p:ph idx="8" type="subTitle"/>
          </p:nvPr>
        </p:nvSpPr>
        <p:spPr>
          <a:xfrm>
            <a:off x="3564200"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6" name="Google Shape;146;p21"/>
          <p:cNvSpPr txBox="1"/>
          <p:nvPr>
            <p:ph idx="9" type="subTitle"/>
          </p:nvPr>
        </p:nvSpPr>
        <p:spPr>
          <a:xfrm>
            <a:off x="7057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7" name="Google Shape;147;p21"/>
          <p:cNvSpPr txBox="1"/>
          <p:nvPr>
            <p:ph idx="13" type="subTitle"/>
          </p:nvPr>
        </p:nvSpPr>
        <p:spPr>
          <a:xfrm>
            <a:off x="8558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8" name="Google Shape;148;p21"/>
          <p:cNvSpPr txBox="1"/>
          <p:nvPr>
            <p:ph idx="14" type="subTitle"/>
          </p:nvPr>
        </p:nvSpPr>
        <p:spPr>
          <a:xfrm>
            <a:off x="61223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9" name="Google Shape;149;p21"/>
          <p:cNvSpPr txBox="1"/>
          <p:nvPr>
            <p:ph idx="15" type="subTitle"/>
          </p:nvPr>
        </p:nvSpPr>
        <p:spPr>
          <a:xfrm>
            <a:off x="62724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0" name="Google Shape;150;p21"/>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51" name="Google Shape;151;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spTree>
      <p:nvGrpSpPr>
        <p:cNvPr id="153" name="Shape 153"/>
        <p:cNvGrpSpPr/>
        <p:nvPr/>
      </p:nvGrpSpPr>
      <p:grpSpPr>
        <a:xfrm>
          <a:off x="0" y="0"/>
          <a:ext cx="0" cy="0"/>
          <a:chOff x="0" y="0"/>
          <a:chExt cx="0" cy="0"/>
        </a:xfrm>
      </p:grpSpPr>
      <p:sp>
        <p:nvSpPr>
          <p:cNvPr id="154" name="Google Shape;154;p22"/>
          <p:cNvSpPr txBox="1"/>
          <p:nvPr>
            <p:ph idx="1" type="subTitle"/>
          </p:nvPr>
        </p:nvSpPr>
        <p:spPr>
          <a:xfrm>
            <a:off x="49168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5" name="Google Shape;155;p22"/>
          <p:cNvSpPr txBox="1"/>
          <p:nvPr>
            <p:ph idx="2" type="subTitle"/>
          </p:nvPr>
        </p:nvSpPr>
        <p:spPr>
          <a:xfrm>
            <a:off x="50589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6" name="Google Shape;156;p22"/>
          <p:cNvSpPr txBox="1"/>
          <p:nvPr>
            <p:ph idx="3" type="subTitle"/>
          </p:nvPr>
        </p:nvSpPr>
        <p:spPr>
          <a:xfrm>
            <a:off x="19111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7" name="Google Shape;157;p22"/>
          <p:cNvSpPr txBox="1"/>
          <p:nvPr>
            <p:ph idx="4" type="subTitle"/>
          </p:nvPr>
        </p:nvSpPr>
        <p:spPr>
          <a:xfrm>
            <a:off x="20533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8" name="Google Shape;158;p22"/>
          <p:cNvSpPr txBox="1"/>
          <p:nvPr>
            <p:ph idx="5" type="subTitle"/>
          </p:nvPr>
        </p:nvSpPr>
        <p:spPr>
          <a:xfrm>
            <a:off x="49168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9" name="Google Shape;159;p22"/>
          <p:cNvSpPr txBox="1"/>
          <p:nvPr>
            <p:ph idx="6" type="subTitle"/>
          </p:nvPr>
        </p:nvSpPr>
        <p:spPr>
          <a:xfrm>
            <a:off x="50589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0" name="Google Shape;160;p22"/>
          <p:cNvSpPr txBox="1"/>
          <p:nvPr>
            <p:ph idx="7" type="subTitle"/>
          </p:nvPr>
        </p:nvSpPr>
        <p:spPr>
          <a:xfrm>
            <a:off x="19111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1" name="Google Shape;161;p22"/>
          <p:cNvSpPr txBox="1"/>
          <p:nvPr>
            <p:ph idx="8" type="subTitle"/>
          </p:nvPr>
        </p:nvSpPr>
        <p:spPr>
          <a:xfrm>
            <a:off x="20532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2" name="Google Shape;162;p22"/>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63" name="Google Shape;163;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4" name="Google Shape;164;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2">
    <p:spTree>
      <p:nvGrpSpPr>
        <p:cNvPr id="165" name="Shape 165"/>
        <p:cNvGrpSpPr/>
        <p:nvPr/>
      </p:nvGrpSpPr>
      <p:grpSpPr>
        <a:xfrm>
          <a:off x="0" y="0"/>
          <a:ext cx="0" cy="0"/>
          <a:chOff x="0" y="0"/>
          <a:chExt cx="0" cy="0"/>
        </a:xfrm>
      </p:grpSpPr>
      <p:sp>
        <p:nvSpPr>
          <p:cNvPr id="166" name="Google Shape;166;p23"/>
          <p:cNvSpPr txBox="1"/>
          <p:nvPr>
            <p:ph idx="1" type="subTitle"/>
          </p:nvPr>
        </p:nvSpPr>
        <p:spPr>
          <a:xfrm>
            <a:off x="3568125"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7" name="Google Shape;167;p23"/>
          <p:cNvSpPr txBox="1"/>
          <p:nvPr>
            <p:ph idx="2" type="subTitle"/>
          </p:nvPr>
        </p:nvSpPr>
        <p:spPr>
          <a:xfrm>
            <a:off x="3568125"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8" name="Google Shape;168;p23"/>
          <p:cNvSpPr txBox="1"/>
          <p:nvPr>
            <p:ph idx="3" type="subTitle"/>
          </p:nvPr>
        </p:nvSpPr>
        <p:spPr>
          <a:xfrm>
            <a:off x="10883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9" name="Google Shape;169;p23"/>
          <p:cNvSpPr txBox="1"/>
          <p:nvPr>
            <p:ph idx="4" type="subTitle"/>
          </p:nvPr>
        </p:nvSpPr>
        <p:spPr>
          <a:xfrm>
            <a:off x="1088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0" name="Google Shape;170;p23"/>
          <p:cNvSpPr txBox="1"/>
          <p:nvPr>
            <p:ph idx="5" type="subTitle"/>
          </p:nvPr>
        </p:nvSpPr>
        <p:spPr>
          <a:xfrm>
            <a:off x="60554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1" name="Google Shape;171;p23"/>
          <p:cNvSpPr txBox="1"/>
          <p:nvPr>
            <p:ph idx="6" type="subTitle"/>
          </p:nvPr>
        </p:nvSpPr>
        <p:spPr>
          <a:xfrm>
            <a:off x="6055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2" name="Google Shape;172;p23"/>
          <p:cNvSpPr txBox="1"/>
          <p:nvPr>
            <p:ph type="title"/>
          </p:nvPr>
        </p:nvSpPr>
        <p:spPr>
          <a:xfrm>
            <a:off x="713225" y="445025"/>
            <a:ext cx="476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73" name="Google Shape;173;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4" name="Google Shape;174;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5" name="Google Shape;175;p23"/>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176" name="Shape 176"/>
        <p:cNvGrpSpPr/>
        <p:nvPr/>
      </p:nvGrpSpPr>
      <p:grpSpPr>
        <a:xfrm>
          <a:off x="0" y="0"/>
          <a:ext cx="0" cy="0"/>
          <a:chOff x="0" y="0"/>
          <a:chExt cx="0" cy="0"/>
        </a:xfrm>
      </p:grpSpPr>
      <p:sp>
        <p:nvSpPr>
          <p:cNvPr id="177" name="Google Shape;177;p24"/>
          <p:cNvSpPr txBox="1"/>
          <p:nvPr>
            <p:ph idx="1" type="subTitle"/>
          </p:nvPr>
        </p:nvSpPr>
        <p:spPr>
          <a:xfrm>
            <a:off x="4750187" y="1722900"/>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8" name="Google Shape;178;p24"/>
          <p:cNvSpPr txBox="1"/>
          <p:nvPr>
            <p:ph idx="2" type="subTitle"/>
          </p:nvPr>
        </p:nvSpPr>
        <p:spPr>
          <a:xfrm>
            <a:off x="4750184" y="206290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9" name="Google Shape;179;p24"/>
          <p:cNvSpPr txBox="1"/>
          <p:nvPr>
            <p:ph idx="3" type="subTitle"/>
          </p:nvPr>
        </p:nvSpPr>
        <p:spPr>
          <a:xfrm>
            <a:off x="2306462" y="1722900"/>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0" name="Google Shape;180;p24"/>
          <p:cNvSpPr txBox="1"/>
          <p:nvPr>
            <p:ph idx="4" type="subTitle"/>
          </p:nvPr>
        </p:nvSpPr>
        <p:spPr>
          <a:xfrm>
            <a:off x="2306462" y="2062900"/>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1" name="Google Shape;181;p24"/>
          <p:cNvSpPr txBox="1"/>
          <p:nvPr>
            <p:ph idx="5" type="subTitle"/>
          </p:nvPr>
        </p:nvSpPr>
        <p:spPr>
          <a:xfrm>
            <a:off x="4750187" y="3158925"/>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2" name="Google Shape;182;p24"/>
          <p:cNvSpPr txBox="1"/>
          <p:nvPr>
            <p:ph idx="6" type="subTitle"/>
          </p:nvPr>
        </p:nvSpPr>
        <p:spPr>
          <a:xfrm>
            <a:off x="4750184" y="3498925"/>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3" name="Google Shape;183;p24"/>
          <p:cNvSpPr txBox="1"/>
          <p:nvPr>
            <p:ph idx="7" type="subTitle"/>
          </p:nvPr>
        </p:nvSpPr>
        <p:spPr>
          <a:xfrm>
            <a:off x="2306462" y="3158925"/>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4" name="Google Shape;184;p24"/>
          <p:cNvSpPr txBox="1"/>
          <p:nvPr>
            <p:ph idx="8" type="subTitle"/>
          </p:nvPr>
        </p:nvSpPr>
        <p:spPr>
          <a:xfrm>
            <a:off x="2306462" y="3498925"/>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5" name="Google Shape;185;p24"/>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86" name="Google Shape;186;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7" name="Google Shape;187;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88" name="Shape 188"/>
        <p:cNvGrpSpPr/>
        <p:nvPr/>
      </p:nvGrpSpPr>
      <p:grpSpPr>
        <a:xfrm>
          <a:off x="0" y="0"/>
          <a:ext cx="0" cy="0"/>
          <a:chOff x="0" y="0"/>
          <a:chExt cx="0" cy="0"/>
        </a:xfrm>
      </p:grpSpPr>
      <p:sp>
        <p:nvSpPr>
          <p:cNvPr id="189" name="Google Shape;189;p25"/>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0" name="Google Shape;190;p25"/>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1" name="Google Shape;191;p25"/>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2" name="Google Shape;192;p25"/>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3" name="Google Shape;193;p25"/>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4" name="Google Shape;194;p25"/>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5" name="Google Shape;195;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6" name="Google Shape;196;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
    <p:spTree>
      <p:nvGrpSpPr>
        <p:cNvPr id="197" name="Shape 197"/>
        <p:cNvGrpSpPr/>
        <p:nvPr/>
      </p:nvGrpSpPr>
      <p:grpSpPr>
        <a:xfrm>
          <a:off x="0" y="0"/>
          <a:ext cx="0" cy="0"/>
          <a:chOff x="0" y="0"/>
          <a:chExt cx="0" cy="0"/>
        </a:xfrm>
      </p:grpSpPr>
      <p:sp>
        <p:nvSpPr>
          <p:cNvPr id="198" name="Google Shape;198;p26"/>
          <p:cNvSpPr txBox="1"/>
          <p:nvPr>
            <p:ph type="title"/>
          </p:nvPr>
        </p:nvSpPr>
        <p:spPr>
          <a:xfrm>
            <a:off x="803750" y="2025800"/>
            <a:ext cx="4087500" cy="673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26"/>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0" name="Google Shape;200;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1" name="Google Shape;201;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2">
    <p:spTree>
      <p:nvGrpSpPr>
        <p:cNvPr id="202" name="Shape 202"/>
        <p:cNvGrpSpPr/>
        <p:nvPr/>
      </p:nvGrpSpPr>
      <p:grpSpPr>
        <a:xfrm>
          <a:off x="0" y="0"/>
          <a:ext cx="0" cy="0"/>
          <a:chOff x="0" y="0"/>
          <a:chExt cx="0" cy="0"/>
        </a:xfrm>
      </p:grpSpPr>
      <p:sp>
        <p:nvSpPr>
          <p:cNvPr id="203" name="Google Shape;203;p27"/>
          <p:cNvSpPr txBox="1"/>
          <p:nvPr>
            <p:ph type="title"/>
          </p:nvPr>
        </p:nvSpPr>
        <p:spPr>
          <a:xfrm>
            <a:off x="4490150" y="2047725"/>
            <a:ext cx="3364200" cy="628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204" name="Google Shape;204;p27"/>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205" name="Google Shape;205;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6" name="Google Shape;206;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8">
    <p:spTree>
      <p:nvGrpSpPr>
        <p:cNvPr id="207" name="Shape 207"/>
        <p:cNvGrpSpPr/>
        <p:nvPr/>
      </p:nvGrpSpPr>
      <p:grpSpPr>
        <a:xfrm>
          <a:off x="0" y="0"/>
          <a:ext cx="0" cy="0"/>
          <a:chOff x="0" y="0"/>
          <a:chExt cx="0" cy="0"/>
        </a:xfrm>
      </p:grpSpPr>
      <p:sp>
        <p:nvSpPr>
          <p:cNvPr id="208" name="Google Shape;208;p28"/>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209" name="Google Shape;209;p28"/>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10" name="Google Shape;210;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1" name="Google Shape;211;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2" name="Google Shape;212;p28"/>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213" name="Shape 213"/>
        <p:cNvGrpSpPr/>
        <p:nvPr/>
      </p:nvGrpSpPr>
      <p:grpSpPr>
        <a:xfrm>
          <a:off x="0" y="0"/>
          <a:ext cx="0" cy="0"/>
          <a:chOff x="0" y="0"/>
          <a:chExt cx="0" cy="0"/>
        </a:xfrm>
      </p:grpSpPr>
      <p:sp>
        <p:nvSpPr>
          <p:cNvPr id="214" name="Google Shape;214;p29"/>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15" name="Google Shape;215;p29"/>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6" name="Google Shape;216;p29"/>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17" name="Google Shape;217;p29"/>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8" name="Google Shape;218;p29"/>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19" name="Google Shape;219;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221" name="Shape 221"/>
        <p:cNvGrpSpPr/>
        <p:nvPr/>
      </p:nvGrpSpPr>
      <p:grpSpPr>
        <a:xfrm>
          <a:off x="0" y="0"/>
          <a:ext cx="0" cy="0"/>
          <a:chOff x="0" y="0"/>
          <a:chExt cx="0" cy="0"/>
        </a:xfrm>
      </p:grpSpPr>
      <p:sp>
        <p:nvSpPr>
          <p:cNvPr id="222" name="Google Shape;222;p30"/>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223" name="Google Shape;223;p30"/>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4" name="Google Shape;224;p30"/>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2"/>
                </a:solidFill>
                <a:latin typeface="Montserrat"/>
                <a:ea typeface="Montserrat"/>
                <a:cs typeface="Montserrat"/>
                <a:sym typeface="Montserrat"/>
              </a:rPr>
              <a:t>CREDITS</a:t>
            </a:r>
            <a:r>
              <a:rPr lang="en" sz="1000">
                <a:solidFill>
                  <a:schemeClr val="dk2"/>
                </a:solidFill>
                <a:latin typeface="Montserrat"/>
                <a:ea typeface="Montserrat"/>
                <a:cs typeface="Montserrat"/>
                <a:sym typeface="Montserrat"/>
              </a:rPr>
              <a:t>: This presentation template was created by </a:t>
            </a:r>
            <a:r>
              <a:rPr b="1" lang="en" sz="10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dk2"/>
                </a:solidFill>
                <a:latin typeface="Montserrat"/>
                <a:ea typeface="Montserrat"/>
                <a:cs typeface="Montserrat"/>
                <a:sym typeface="Montserrat"/>
              </a:rPr>
              <a:t>, including icons by </a:t>
            </a:r>
            <a:r>
              <a:rPr b="1" lang="en" sz="10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dk2"/>
                </a:solidFill>
                <a:latin typeface="Montserrat"/>
                <a:ea typeface="Montserrat"/>
                <a:cs typeface="Montserrat"/>
                <a:sym typeface="Montserrat"/>
              </a:rPr>
              <a:t>,and infographics &amp; images by </a:t>
            </a:r>
            <a:r>
              <a:rPr b="1" lang="en" sz="10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000">
              <a:solidFill>
                <a:schemeClr val="dk2"/>
              </a:solidFill>
              <a:latin typeface="Montserrat"/>
              <a:ea typeface="Montserrat"/>
              <a:cs typeface="Montserrat"/>
              <a:sym typeface="Montserrat"/>
            </a:endParaRPr>
          </a:p>
        </p:txBody>
      </p:sp>
      <p:cxnSp>
        <p:nvCxnSpPr>
          <p:cNvPr id="225" name="Google Shape;225;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6" name="Google Shape;226;p30"/>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7" name="Google Shape;227;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8" name="Google Shape;228;p30"/>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29" name="Shape 229"/>
        <p:cNvGrpSpPr/>
        <p:nvPr/>
      </p:nvGrpSpPr>
      <p:grpSpPr>
        <a:xfrm>
          <a:off x="0" y="0"/>
          <a:ext cx="0" cy="0"/>
          <a:chOff x="0" y="0"/>
          <a:chExt cx="0" cy="0"/>
        </a:xfrm>
      </p:grpSpPr>
      <p:cxnSp>
        <p:nvCxnSpPr>
          <p:cNvPr id="230" name="Google Shape;230;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1" name="Google Shape;231;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32" name="Shape 232"/>
        <p:cNvGrpSpPr/>
        <p:nvPr/>
      </p:nvGrpSpPr>
      <p:grpSpPr>
        <a:xfrm>
          <a:off x="0" y="0"/>
          <a:ext cx="0" cy="0"/>
          <a:chOff x="0" y="0"/>
          <a:chExt cx="0" cy="0"/>
        </a:xfrm>
      </p:grpSpPr>
      <p:cxnSp>
        <p:nvCxnSpPr>
          <p:cNvPr id="233" name="Google Shape;233;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4" name="Google Shape;234;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5" name="Google Shape;235;p32"/>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36" name="Google Shape;236;p32"/>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237" name="Shape 237"/>
        <p:cNvGrpSpPr/>
        <p:nvPr/>
      </p:nvGrpSpPr>
      <p:grpSpPr>
        <a:xfrm>
          <a:off x="0" y="0"/>
          <a:ext cx="0" cy="0"/>
          <a:chOff x="0" y="0"/>
          <a:chExt cx="0" cy="0"/>
        </a:xfrm>
      </p:grpSpPr>
      <p:cxnSp>
        <p:nvCxnSpPr>
          <p:cNvPr id="238" name="Google Shape;238;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9" name="Google Shape;239;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0" name="Google Shape;240;p33"/>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360375" y="1433050"/>
            <a:ext cx="17253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4021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225400"/>
            <a:ext cx="6899100" cy="269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539500"/>
            <a:ext cx="3557100" cy="977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type="ctrTitle"/>
          </p:nvPr>
        </p:nvSpPr>
        <p:spPr>
          <a:xfrm>
            <a:off x="690925" y="1324500"/>
            <a:ext cx="77190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a:t>
            </a:r>
            <a:r>
              <a:rPr lang="en" sz="5200"/>
              <a:t>Text Summarization For Multiple News Using mt-5</a:t>
            </a:r>
            <a:endParaRPr sz="5200"/>
          </a:p>
        </p:txBody>
      </p:sp>
      <p:sp>
        <p:nvSpPr>
          <p:cNvPr id="246" name="Google Shape;246;p34"/>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Yihui Liu, </a:t>
            </a:r>
            <a:r>
              <a:rPr lang="en"/>
              <a:t>Sirui Wang, Rae Zhang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3"/>
          <p:cNvPicPr preferRelativeResize="0"/>
          <p:nvPr/>
        </p:nvPicPr>
        <p:blipFill>
          <a:blip r:embed="rId3">
            <a:alphaModFix/>
          </a:blip>
          <a:stretch>
            <a:fillRect/>
          </a:stretch>
        </p:blipFill>
        <p:spPr>
          <a:xfrm>
            <a:off x="3058850" y="978675"/>
            <a:ext cx="5645475" cy="3866075"/>
          </a:xfrm>
          <a:prstGeom prst="rect">
            <a:avLst/>
          </a:prstGeom>
          <a:noFill/>
          <a:ln>
            <a:noFill/>
          </a:ln>
        </p:spPr>
      </p:pic>
      <p:sp>
        <p:nvSpPr>
          <p:cNvPr id="311" name="Google Shape;311;p43"/>
          <p:cNvSpPr txBox="1"/>
          <p:nvPr>
            <p:ph idx="4294967295" type="title"/>
          </p:nvPr>
        </p:nvSpPr>
        <p:spPr>
          <a:xfrm>
            <a:off x="439625" y="363925"/>
            <a:ext cx="826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t>
            </a:r>
            <a:r>
              <a:rPr lang="en"/>
              <a:t>ext Summarization Model </a:t>
            </a:r>
            <a:r>
              <a:rPr lang="en"/>
              <a:t> - google/mT5-small</a:t>
            </a:r>
            <a:endParaRPr/>
          </a:p>
        </p:txBody>
      </p:sp>
      <p:sp>
        <p:nvSpPr>
          <p:cNvPr id="312" name="Google Shape;312;p43"/>
          <p:cNvSpPr txBox="1"/>
          <p:nvPr>
            <p:ph idx="4294967295" type="body"/>
          </p:nvPr>
        </p:nvSpPr>
        <p:spPr>
          <a:xfrm>
            <a:off x="224600" y="1120525"/>
            <a:ext cx="2740200" cy="3620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 sz="1700">
                <a:solidFill>
                  <a:schemeClr val="dk1"/>
                </a:solidFill>
              </a:rPr>
              <a:t>mT5 - multilingual variant of </a:t>
            </a:r>
            <a:r>
              <a:rPr lang="en" sz="1700">
                <a:solidFill>
                  <a:schemeClr val="dk1"/>
                </a:solidFill>
              </a:rPr>
              <a:t>“</a:t>
            </a:r>
            <a:r>
              <a:rPr lang="en" sz="1700">
                <a:solidFill>
                  <a:schemeClr val="dk1"/>
                </a:solidFill>
              </a:rPr>
              <a:t>Text-to-Text Transfer</a:t>
            </a:r>
            <a:r>
              <a:rPr lang="en" sz="1700">
                <a:solidFill>
                  <a:schemeClr val="dk1"/>
                </a:solidFill>
              </a:rPr>
              <a:t>” (T5) that was pre-trained on a new Common Crawl-based dataset covering 101 languages.</a:t>
            </a:r>
            <a:endParaRPr sz="1700">
              <a:solidFill>
                <a:schemeClr val="dk1"/>
              </a:solidFill>
            </a:endParaRPr>
          </a:p>
          <a:p>
            <a:pPr indent="0" lvl="0" marL="457200" rtl="0" algn="l">
              <a:spcBef>
                <a:spcPts val="1200"/>
              </a:spcBef>
              <a:spcAft>
                <a:spcPts val="1200"/>
              </a:spcAft>
              <a:buNone/>
            </a:pPr>
            <a:r>
              <a:t/>
            </a:r>
            <a:endParaRPr sz="1700">
              <a:solidFill>
                <a:schemeClr val="dk1"/>
              </a:solidFill>
            </a:endParaRPr>
          </a:p>
        </p:txBody>
      </p:sp>
      <p:pic>
        <p:nvPicPr>
          <p:cNvPr id="313" name="Google Shape;313;p43"/>
          <p:cNvPicPr preferRelativeResize="0"/>
          <p:nvPr/>
        </p:nvPicPr>
        <p:blipFill>
          <a:blip r:embed="rId4">
            <a:alphaModFix/>
          </a:blip>
          <a:stretch>
            <a:fillRect/>
          </a:stretch>
        </p:blipFill>
        <p:spPr>
          <a:xfrm>
            <a:off x="3227700" y="1831050"/>
            <a:ext cx="1948300" cy="429050"/>
          </a:xfrm>
          <a:prstGeom prst="rect">
            <a:avLst/>
          </a:prstGeom>
          <a:noFill/>
          <a:ln>
            <a:noFill/>
          </a:ln>
        </p:spPr>
      </p:pic>
      <p:pic>
        <p:nvPicPr>
          <p:cNvPr id="314" name="Google Shape;314;p43"/>
          <p:cNvPicPr preferRelativeResize="0"/>
          <p:nvPr/>
        </p:nvPicPr>
        <p:blipFill>
          <a:blip r:embed="rId5">
            <a:alphaModFix/>
          </a:blip>
          <a:stretch>
            <a:fillRect/>
          </a:stretch>
        </p:blipFill>
        <p:spPr>
          <a:xfrm>
            <a:off x="3227700" y="2402900"/>
            <a:ext cx="1945039" cy="429050"/>
          </a:xfrm>
          <a:prstGeom prst="rect">
            <a:avLst/>
          </a:prstGeom>
          <a:noFill/>
          <a:ln>
            <a:noFill/>
          </a:ln>
        </p:spPr>
      </p:pic>
      <p:sp>
        <p:nvSpPr>
          <p:cNvPr id="315" name="Google Shape;315;p43"/>
          <p:cNvSpPr/>
          <p:nvPr/>
        </p:nvSpPr>
        <p:spPr>
          <a:xfrm>
            <a:off x="3174200" y="1758225"/>
            <a:ext cx="2055300" cy="1789200"/>
          </a:xfrm>
          <a:prstGeom prst="flowChartAlternateProcess">
            <a:avLst/>
          </a:prstGeom>
          <a:noFill/>
          <a:ln cap="flat" cmpd="sng" w="2857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43"/>
          <p:cNvPicPr preferRelativeResize="0"/>
          <p:nvPr/>
        </p:nvPicPr>
        <p:blipFill>
          <a:blip r:embed="rId6">
            <a:alphaModFix/>
          </a:blip>
          <a:stretch>
            <a:fillRect/>
          </a:stretch>
        </p:blipFill>
        <p:spPr>
          <a:xfrm>
            <a:off x="3227700" y="2974750"/>
            <a:ext cx="1945051" cy="4460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7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4"/>
          <p:cNvSpPr txBox="1"/>
          <p:nvPr>
            <p:ph idx="4294967295" type="title"/>
          </p:nvPr>
        </p:nvSpPr>
        <p:spPr>
          <a:xfrm>
            <a:off x="279300" y="352700"/>
            <a:ext cx="85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Text Summarization Model Results - Rouge Score</a:t>
            </a:r>
            <a:endParaRPr/>
          </a:p>
        </p:txBody>
      </p:sp>
      <p:sp>
        <p:nvSpPr>
          <p:cNvPr id="322" name="Google Shape;322;p44"/>
          <p:cNvSpPr txBox="1"/>
          <p:nvPr/>
        </p:nvSpPr>
        <p:spPr>
          <a:xfrm>
            <a:off x="505500" y="1112100"/>
            <a:ext cx="84270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800"/>
              </a:spcBef>
              <a:spcAft>
                <a:spcPts val="4200"/>
              </a:spcAft>
              <a:buNone/>
            </a:pPr>
            <a:r>
              <a:rPr lang="en" sz="1700">
                <a:solidFill>
                  <a:schemeClr val="dk1"/>
                </a:solidFill>
                <a:latin typeface="Montserrat"/>
                <a:ea typeface="Montserrat"/>
                <a:cs typeface="Montserrat"/>
                <a:sym typeface="Montserrat"/>
              </a:rPr>
              <a:t>ROUGE refers to how much of the reference summary the system summary is recovering or capturing. (Rouge1, Rouge2, RougeL, RougeLsum)</a:t>
            </a:r>
            <a:endParaRPr sz="1700">
              <a:solidFill>
                <a:schemeClr val="dk1"/>
              </a:solidFill>
              <a:latin typeface="Montserrat"/>
              <a:ea typeface="Montserrat"/>
              <a:cs typeface="Montserrat"/>
              <a:sym typeface="Montserrat"/>
            </a:endParaRPr>
          </a:p>
        </p:txBody>
      </p:sp>
      <p:pic>
        <p:nvPicPr>
          <p:cNvPr id="323" name="Google Shape;323;p44"/>
          <p:cNvPicPr preferRelativeResize="0"/>
          <p:nvPr/>
        </p:nvPicPr>
        <p:blipFill rotWithShape="1">
          <a:blip r:embed="rId3">
            <a:alphaModFix/>
          </a:blip>
          <a:srcRect b="0" l="6314" r="5981" t="0"/>
          <a:stretch/>
        </p:blipFill>
        <p:spPr>
          <a:xfrm>
            <a:off x="88250" y="2410975"/>
            <a:ext cx="4228599" cy="723300"/>
          </a:xfrm>
          <a:prstGeom prst="rect">
            <a:avLst/>
          </a:prstGeom>
          <a:noFill/>
          <a:ln>
            <a:noFill/>
          </a:ln>
        </p:spPr>
      </p:pic>
      <p:sp>
        <p:nvSpPr>
          <p:cNvPr id="324" name="Google Shape;324;p44"/>
          <p:cNvSpPr txBox="1"/>
          <p:nvPr/>
        </p:nvSpPr>
        <p:spPr>
          <a:xfrm>
            <a:off x="0" y="2054875"/>
            <a:ext cx="933900" cy="723300"/>
          </a:xfrm>
          <a:prstGeom prst="rect">
            <a:avLst/>
          </a:prstGeom>
          <a:noFill/>
          <a:ln>
            <a:noFill/>
          </a:ln>
        </p:spPr>
        <p:txBody>
          <a:bodyPr anchorCtr="0" anchor="t" bIns="91425" lIns="91425" spcFirstLastPara="1" rIns="91425" wrap="square" tIns="91425">
            <a:spAutoFit/>
          </a:bodyPr>
          <a:lstStyle/>
          <a:p>
            <a:pPr indent="0" lvl="0" marL="0" rtl="0" algn="l">
              <a:lnSpc>
                <a:spcPct val="105882"/>
              </a:lnSpc>
              <a:spcBef>
                <a:spcPts val="4000"/>
              </a:spcBef>
              <a:spcAft>
                <a:spcPts val="0"/>
              </a:spcAft>
              <a:buClr>
                <a:schemeClr val="dk1"/>
              </a:buClr>
              <a:buSzPts val="1100"/>
              <a:buFont typeface="Arial"/>
              <a:buNone/>
            </a:pPr>
            <a:r>
              <a:rPr b="1" lang="en" sz="1700">
                <a:solidFill>
                  <a:schemeClr val="dk1"/>
                </a:solidFill>
                <a:latin typeface="Montserrat"/>
                <a:ea typeface="Montserrat"/>
                <a:cs typeface="Montserrat"/>
                <a:sym typeface="Montserrat"/>
              </a:rPr>
              <a:t>Recall</a:t>
            </a:r>
            <a:endParaRPr b="1" sz="17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700">
              <a:solidFill>
                <a:schemeClr val="dk1"/>
              </a:solidFill>
              <a:latin typeface="Montserrat"/>
              <a:ea typeface="Montserrat"/>
              <a:cs typeface="Montserrat"/>
              <a:sym typeface="Montserrat"/>
            </a:endParaRPr>
          </a:p>
        </p:txBody>
      </p:sp>
      <p:pic>
        <p:nvPicPr>
          <p:cNvPr id="325" name="Google Shape;325;p44"/>
          <p:cNvPicPr preferRelativeResize="0"/>
          <p:nvPr/>
        </p:nvPicPr>
        <p:blipFill rotWithShape="1">
          <a:blip r:embed="rId4">
            <a:alphaModFix/>
          </a:blip>
          <a:srcRect b="0" l="3386" r="3840" t="0"/>
          <a:stretch/>
        </p:blipFill>
        <p:spPr>
          <a:xfrm>
            <a:off x="88250" y="3206687"/>
            <a:ext cx="4228599" cy="1470362"/>
          </a:xfrm>
          <a:prstGeom prst="rect">
            <a:avLst/>
          </a:prstGeom>
          <a:noFill/>
          <a:ln>
            <a:noFill/>
          </a:ln>
        </p:spPr>
      </p:pic>
      <p:pic>
        <p:nvPicPr>
          <p:cNvPr id="326" name="Google Shape;326;p44"/>
          <p:cNvPicPr preferRelativeResize="0"/>
          <p:nvPr/>
        </p:nvPicPr>
        <p:blipFill>
          <a:blip r:embed="rId5">
            <a:alphaModFix/>
          </a:blip>
          <a:stretch>
            <a:fillRect/>
          </a:stretch>
        </p:blipFill>
        <p:spPr>
          <a:xfrm>
            <a:off x="4635000" y="2410975"/>
            <a:ext cx="4403949" cy="723300"/>
          </a:xfrm>
          <a:prstGeom prst="rect">
            <a:avLst/>
          </a:prstGeom>
          <a:noFill/>
          <a:ln>
            <a:noFill/>
          </a:ln>
        </p:spPr>
      </p:pic>
      <p:pic>
        <p:nvPicPr>
          <p:cNvPr id="327" name="Google Shape;327;p44"/>
          <p:cNvPicPr preferRelativeResize="0"/>
          <p:nvPr/>
        </p:nvPicPr>
        <p:blipFill>
          <a:blip r:embed="rId6">
            <a:alphaModFix/>
          </a:blip>
          <a:stretch>
            <a:fillRect/>
          </a:stretch>
        </p:blipFill>
        <p:spPr>
          <a:xfrm>
            <a:off x="4635000" y="3206675"/>
            <a:ext cx="4403949" cy="1470375"/>
          </a:xfrm>
          <a:prstGeom prst="rect">
            <a:avLst/>
          </a:prstGeom>
          <a:noFill/>
          <a:ln>
            <a:noFill/>
          </a:ln>
        </p:spPr>
      </p:pic>
      <p:sp>
        <p:nvSpPr>
          <p:cNvPr id="328" name="Google Shape;328;p44"/>
          <p:cNvSpPr txBox="1"/>
          <p:nvPr/>
        </p:nvSpPr>
        <p:spPr>
          <a:xfrm>
            <a:off x="4635000" y="2054875"/>
            <a:ext cx="1337400" cy="723300"/>
          </a:xfrm>
          <a:prstGeom prst="rect">
            <a:avLst/>
          </a:prstGeom>
          <a:noFill/>
          <a:ln>
            <a:noFill/>
          </a:ln>
        </p:spPr>
        <p:txBody>
          <a:bodyPr anchorCtr="0" anchor="t" bIns="91425" lIns="91425" spcFirstLastPara="1" rIns="91425" wrap="square" tIns="91425">
            <a:spAutoFit/>
          </a:bodyPr>
          <a:lstStyle/>
          <a:p>
            <a:pPr indent="0" lvl="0" marL="0" rtl="0" algn="l">
              <a:lnSpc>
                <a:spcPct val="105882"/>
              </a:lnSpc>
              <a:spcBef>
                <a:spcPts val="4000"/>
              </a:spcBef>
              <a:spcAft>
                <a:spcPts val="0"/>
              </a:spcAft>
              <a:buNone/>
            </a:pPr>
            <a:r>
              <a:rPr b="1" lang="en" sz="1700">
                <a:solidFill>
                  <a:schemeClr val="dk1"/>
                </a:solidFill>
                <a:latin typeface="Montserrat"/>
                <a:ea typeface="Montserrat"/>
                <a:cs typeface="Montserrat"/>
                <a:sym typeface="Montserrat"/>
              </a:rPr>
              <a:t>Precision</a:t>
            </a:r>
            <a:endParaRPr b="1" sz="17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700">
              <a:solidFill>
                <a:schemeClr val="dk1"/>
              </a:solidFill>
              <a:latin typeface="Montserrat"/>
              <a:ea typeface="Montserrat"/>
              <a:cs typeface="Montserrat"/>
              <a:sym typeface="Montserrat"/>
            </a:endParaRPr>
          </a:p>
        </p:txBody>
      </p:sp>
      <p:pic>
        <p:nvPicPr>
          <p:cNvPr id="329" name="Google Shape;329;p44"/>
          <p:cNvPicPr preferRelativeResize="0"/>
          <p:nvPr/>
        </p:nvPicPr>
        <p:blipFill>
          <a:blip r:embed="rId7">
            <a:alphaModFix/>
          </a:blip>
          <a:stretch>
            <a:fillRect/>
          </a:stretch>
        </p:blipFill>
        <p:spPr>
          <a:xfrm>
            <a:off x="2136800" y="1112100"/>
            <a:ext cx="4686500" cy="3884400"/>
          </a:xfrm>
          <a:prstGeom prst="rect">
            <a:avLst/>
          </a:prstGeom>
          <a:noFill/>
          <a:ln>
            <a:noFill/>
          </a:ln>
        </p:spPr>
      </p:pic>
      <p:sp>
        <p:nvSpPr>
          <p:cNvPr id="330" name="Google Shape;330;p44"/>
          <p:cNvSpPr txBox="1"/>
          <p:nvPr/>
        </p:nvSpPr>
        <p:spPr>
          <a:xfrm>
            <a:off x="2136800" y="1051475"/>
            <a:ext cx="1128300" cy="723300"/>
          </a:xfrm>
          <a:prstGeom prst="rect">
            <a:avLst/>
          </a:prstGeom>
          <a:noFill/>
          <a:ln>
            <a:noFill/>
          </a:ln>
        </p:spPr>
        <p:txBody>
          <a:bodyPr anchorCtr="0" anchor="t" bIns="91425" lIns="91425" spcFirstLastPara="1" rIns="91425" wrap="square" tIns="91425">
            <a:spAutoFit/>
          </a:bodyPr>
          <a:lstStyle/>
          <a:p>
            <a:pPr indent="0" lvl="0" marL="0" rtl="0" algn="l">
              <a:lnSpc>
                <a:spcPct val="105882"/>
              </a:lnSpc>
              <a:spcBef>
                <a:spcPts val="4000"/>
              </a:spcBef>
              <a:spcAft>
                <a:spcPts val="0"/>
              </a:spcAft>
              <a:buNone/>
            </a:pPr>
            <a:r>
              <a:rPr b="1" lang="en" sz="1700">
                <a:solidFill>
                  <a:schemeClr val="dk1"/>
                </a:solidFill>
                <a:latin typeface="Montserrat"/>
                <a:ea typeface="Montserrat"/>
                <a:cs typeface="Montserrat"/>
                <a:sym typeface="Montserrat"/>
              </a:rPr>
              <a:t>F1 score</a:t>
            </a:r>
            <a:endParaRPr b="1" sz="17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700">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5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ph idx="4294967295" type="title"/>
          </p:nvPr>
        </p:nvSpPr>
        <p:spPr>
          <a:xfrm>
            <a:off x="279300" y="352700"/>
            <a:ext cx="85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Text Summarization Model Results - </a:t>
            </a:r>
            <a:r>
              <a:rPr lang="en"/>
              <a:t>Rouge Score</a:t>
            </a:r>
            <a:endParaRPr/>
          </a:p>
        </p:txBody>
      </p:sp>
      <p:graphicFrame>
        <p:nvGraphicFramePr>
          <p:cNvPr id="336" name="Google Shape;336;p45"/>
          <p:cNvGraphicFramePr/>
          <p:nvPr/>
        </p:nvGraphicFramePr>
        <p:xfrm>
          <a:off x="0" y="1037542"/>
          <a:ext cx="3000000" cy="3000000"/>
        </p:xfrm>
        <a:graphic>
          <a:graphicData uri="http://schemas.openxmlformats.org/drawingml/2006/table">
            <a:tbl>
              <a:tblPr>
                <a:noFill/>
                <a:tableStyleId>{544A2FD7-6F97-4C3B-9AF5-B622148DD1B6}</a:tableStyleId>
              </a:tblPr>
              <a:tblGrid>
                <a:gridCol w="1748475"/>
                <a:gridCol w="1748475"/>
                <a:gridCol w="1748475"/>
                <a:gridCol w="1748475"/>
                <a:gridCol w="1956675"/>
              </a:tblGrid>
              <a:tr h="490325">
                <a:tc>
                  <a:txBody>
                    <a:bodyPr/>
                    <a:lstStyle/>
                    <a:p>
                      <a:pPr indent="0" lvl="0" marL="0" rtl="0" algn="ctr">
                        <a:lnSpc>
                          <a:spcPct val="60000"/>
                        </a:lnSpc>
                        <a:spcBef>
                          <a:spcPts val="0"/>
                        </a:spcBef>
                        <a:spcAft>
                          <a:spcPts val="0"/>
                        </a:spcAft>
                        <a:buNone/>
                      </a:pPr>
                      <a:r>
                        <a:t/>
                      </a:r>
                      <a:endParaRPr sz="2200">
                        <a:solidFill>
                          <a:schemeClr val="dk1"/>
                        </a:solidFill>
                        <a:latin typeface="Vidaloka"/>
                        <a:ea typeface="Vidaloka"/>
                        <a:cs typeface="Vidaloka"/>
                        <a:sym typeface="Vidaloka"/>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Vidaloka"/>
                          <a:ea typeface="Vidaloka"/>
                          <a:cs typeface="Vidaloka"/>
                          <a:sym typeface="Vidaloka"/>
                        </a:rPr>
                        <a:t>rouge1</a:t>
                      </a:r>
                      <a:endParaRPr sz="18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lnSpc>
                          <a:spcPct val="60000"/>
                        </a:lnSpc>
                        <a:spcBef>
                          <a:spcPts val="0"/>
                        </a:spcBef>
                        <a:spcAft>
                          <a:spcPts val="0"/>
                        </a:spcAft>
                        <a:buClr>
                          <a:schemeClr val="dk1"/>
                        </a:buClr>
                        <a:buSzPts val="1100"/>
                        <a:buFont typeface="Arial"/>
                        <a:buNone/>
                      </a:pPr>
                      <a:r>
                        <a:rPr lang="en" sz="1800">
                          <a:solidFill>
                            <a:schemeClr val="dk1"/>
                          </a:solidFill>
                          <a:latin typeface="Vidaloka"/>
                          <a:ea typeface="Vidaloka"/>
                          <a:cs typeface="Vidaloka"/>
                          <a:sym typeface="Vidaloka"/>
                        </a:rPr>
                        <a:t>rouge2</a:t>
                      </a:r>
                      <a:endParaRPr sz="18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Vidaloka"/>
                          <a:ea typeface="Vidaloka"/>
                          <a:cs typeface="Vidaloka"/>
                          <a:sym typeface="Vidaloka"/>
                        </a:rPr>
                        <a:t>rougeL</a:t>
                      </a:r>
                      <a:endParaRPr sz="18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Vidaloka"/>
                          <a:ea typeface="Vidaloka"/>
                          <a:cs typeface="Vidaloka"/>
                          <a:sym typeface="Vidaloka"/>
                        </a:rPr>
                        <a:t>rougeLsum</a:t>
                      </a:r>
                      <a:endParaRPr sz="18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r>
              <a:tr h="587675">
                <a:tc>
                  <a:txBody>
                    <a:bodyPr/>
                    <a:lstStyle/>
                    <a:p>
                      <a:pPr indent="0" lvl="0" marL="0" rtl="0" algn="ctr">
                        <a:lnSpc>
                          <a:spcPct val="80000"/>
                        </a:lnSpc>
                        <a:spcBef>
                          <a:spcPts val="0"/>
                        </a:spcBef>
                        <a:spcAft>
                          <a:spcPts val="0"/>
                        </a:spcAft>
                        <a:buNone/>
                      </a:pPr>
                      <a:r>
                        <a:rPr lang="en" sz="1800">
                          <a:solidFill>
                            <a:schemeClr val="dk1"/>
                          </a:solidFill>
                          <a:latin typeface="Vidaloka"/>
                          <a:ea typeface="Vidaloka"/>
                          <a:cs typeface="Vidaloka"/>
                          <a:sym typeface="Vidaloka"/>
                        </a:rPr>
                        <a:t>Class ‘World’ Model</a:t>
                      </a:r>
                      <a:endParaRPr sz="18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Montserrat"/>
                          <a:ea typeface="Montserrat"/>
                          <a:cs typeface="Montserrat"/>
                          <a:sym typeface="Montserrat"/>
                        </a:rPr>
                        <a:t>26.99%</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Montserrat"/>
                          <a:ea typeface="Montserrat"/>
                          <a:cs typeface="Montserrat"/>
                          <a:sym typeface="Montserrat"/>
                        </a:rPr>
                        <a:t>11.88%</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Montserrat"/>
                          <a:ea typeface="Montserrat"/>
                          <a:cs typeface="Montserrat"/>
                          <a:sym typeface="Montserrat"/>
                        </a:rPr>
                        <a:t>21.42%</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Montserrat"/>
                          <a:ea typeface="Montserrat"/>
                          <a:cs typeface="Montserrat"/>
                          <a:sym typeface="Montserrat"/>
                        </a:rPr>
                        <a:t>25.42%</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612875">
                <a:tc>
                  <a:txBody>
                    <a:bodyPr/>
                    <a:lstStyle/>
                    <a:p>
                      <a:pPr indent="0" lvl="0" marL="0" rtl="0" algn="ctr">
                        <a:lnSpc>
                          <a:spcPct val="80000"/>
                        </a:lnSpc>
                        <a:spcBef>
                          <a:spcPts val="0"/>
                        </a:spcBef>
                        <a:spcAft>
                          <a:spcPts val="0"/>
                        </a:spcAft>
                        <a:buNone/>
                      </a:pPr>
                      <a:r>
                        <a:rPr lang="en" sz="1800">
                          <a:solidFill>
                            <a:schemeClr val="dk1"/>
                          </a:solidFill>
                          <a:latin typeface="Vidaloka"/>
                          <a:ea typeface="Vidaloka"/>
                          <a:cs typeface="Vidaloka"/>
                          <a:sym typeface="Vidaloka"/>
                        </a:rPr>
                        <a:t>Class ‘Sports’ Model</a:t>
                      </a:r>
                      <a:endParaRPr sz="18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Montserrat"/>
                          <a:ea typeface="Montserrat"/>
                          <a:cs typeface="Montserrat"/>
                          <a:sym typeface="Montserrat"/>
                        </a:rPr>
                        <a:t>29.28%</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Montserrat"/>
                          <a:ea typeface="Montserrat"/>
                          <a:cs typeface="Montserrat"/>
                          <a:sym typeface="Montserrat"/>
                        </a:rPr>
                        <a:t>13.57%</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Montserrat"/>
                          <a:ea typeface="Montserrat"/>
                          <a:cs typeface="Montserrat"/>
                          <a:sym typeface="Montserrat"/>
                        </a:rPr>
                        <a:t>22.87%</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Montserrat"/>
                          <a:ea typeface="Montserrat"/>
                          <a:cs typeface="Montserrat"/>
                          <a:sym typeface="Montserrat"/>
                        </a:rPr>
                        <a:t>27.74%</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612875">
                <a:tc>
                  <a:txBody>
                    <a:bodyPr/>
                    <a:lstStyle/>
                    <a:p>
                      <a:pPr indent="0" lvl="0" marL="0" rtl="0" algn="ctr">
                        <a:lnSpc>
                          <a:spcPct val="80000"/>
                        </a:lnSpc>
                        <a:spcBef>
                          <a:spcPts val="0"/>
                        </a:spcBef>
                        <a:spcAft>
                          <a:spcPts val="0"/>
                        </a:spcAft>
                        <a:buNone/>
                      </a:pPr>
                      <a:r>
                        <a:rPr lang="en" sz="1800">
                          <a:solidFill>
                            <a:schemeClr val="dk1"/>
                          </a:solidFill>
                          <a:latin typeface="Vidaloka"/>
                          <a:ea typeface="Vidaloka"/>
                          <a:cs typeface="Vidaloka"/>
                          <a:sym typeface="Vidaloka"/>
                        </a:rPr>
                        <a:t>Class ‘Business’ Model</a:t>
                      </a:r>
                      <a:endParaRPr sz="18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Montserrat"/>
                          <a:ea typeface="Montserrat"/>
                          <a:cs typeface="Montserrat"/>
                          <a:sym typeface="Montserrat"/>
                        </a:rPr>
                        <a:t>26.56%</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Montserrat"/>
                          <a:ea typeface="Montserrat"/>
                          <a:cs typeface="Montserrat"/>
                          <a:sym typeface="Montserrat"/>
                        </a:rPr>
                        <a:t>12.03%</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Montserrat"/>
                          <a:ea typeface="Montserrat"/>
                          <a:cs typeface="Montserrat"/>
                          <a:sym typeface="Montserrat"/>
                        </a:rPr>
                        <a:t>21.40%</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Montserrat"/>
                          <a:ea typeface="Montserrat"/>
                          <a:cs typeface="Montserrat"/>
                          <a:sym typeface="Montserrat"/>
                        </a:rPr>
                        <a:t>24.93%</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612875">
                <a:tc>
                  <a:txBody>
                    <a:bodyPr/>
                    <a:lstStyle/>
                    <a:p>
                      <a:pPr indent="0" lvl="0" marL="0" rtl="0" algn="ctr">
                        <a:lnSpc>
                          <a:spcPct val="80000"/>
                        </a:lnSpc>
                        <a:spcBef>
                          <a:spcPts val="0"/>
                        </a:spcBef>
                        <a:spcAft>
                          <a:spcPts val="0"/>
                        </a:spcAft>
                        <a:buNone/>
                      </a:pPr>
                      <a:r>
                        <a:rPr lang="en" sz="1800">
                          <a:solidFill>
                            <a:schemeClr val="dk1"/>
                          </a:solidFill>
                          <a:latin typeface="Vidaloka"/>
                          <a:ea typeface="Vidaloka"/>
                          <a:cs typeface="Vidaloka"/>
                          <a:sym typeface="Vidaloka"/>
                        </a:rPr>
                        <a:t>Class ‘Sci/Tech’ Model</a:t>
                      </a:r>
                      <a:endParaRPr sz="18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Montserrat"/>
                          <a:ea typeface="Montserrat"/>
                          <a:cs typeface="Montserrat"/>
                          <a:sym typeface="Montserrat"/>
                        </a:rPr>
                        <a:t>26.23%</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Montserrat"/>
                          <a:ea typeface="Montserrat"/>
                          <a:cs typeface="Montserrat"/>
                          <a:sym typeface="Montserrat"/>
                        </a:rPr>
                        <a:t>11.97%</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Montserrat"/>
                          <a:ea typeface="Montserrat"/>
                          <a:cs typeface="Montserrat"/>
                          <a:sym typeface="Montserrat"/>
                        </a:rPr>
                        <a:t>20.84%</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Montserrat"/>
                          <a:ea typeface="Montserrat"/>
                          <a:cs typeface="Montserrat"/>
                          <a:sym typeface="Montserrat"/>
                        </a:rPr>
                        <a:t>24.51%</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612875">
                <a:tc>
                  <a:txBody>
                    <a:bodyPr/>
                    <a:lstStyle/>
                    <a:p>
                      <a:pPr indent="0" lvl="0" marL="0" rtl="0" algn="ctr">
                        <a:lnSpc>
                          <a:spcPct val="80000"/>
                        </a:lnSpc>
                        <a:spcBef>
                          <a:spcPts val="0"/>
                        </a:spcBef>
                        <a:spcAft>
                          <a:spcPts val="0"/>
                        </a:spcAft>
                        <a:buNone/>
                      </a:pPr>
                      <a:r>
                        <a:rPr lang="en" sz="1800">
                          <a:solidFill>
                            <a:schemeClr val="dk1"/>
                          </a:solidFill>
                          <a:latin typeface="Vidaloka"/>
                          <a:ea typeface="Vidaloka"/>
                          <a:cs typeface="Vidaloka"/>
                          <a:sym typeface="Vidaloka"/>
                        </a:rPr>
                        <a:t>Average</a:t>
                      </a:r>
                      <a:endParaRPr sz="18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Montserrat"/>
                          <a:ea typeface="Montserrat"/>
                          <a:cs typeface="Montserrat"/>
                          <a:sym typeface="Montserrat"/>
                        </a:rPr>
                        <a:t>27.27%</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Montserrat"/>
                          <a:ea typeface="Montserrat"/>
                          <a:cs typeface="Montserrat"/>
                          <a:sym typeface="Montserrat"/>
                        </a:rPr>
                        <a:t>12.36%</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Montserrat"/>
                          <a:ea typeface="Montserrat"/>
                          <a:cs typeface="Montserrat"/>
                          <a:sym typeface="Montserrat"/>
                        </a:rPr>
                        <a:t>21.63%</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lnSpc>
                          <a:spcPct val="60000"/>
                        </a:lnSpc>
                        <a:spcBef>
                          <a:spcPts val="0"/>
                        </a:spcBef>
                        <a:spcAft>
                          <a:spcPts val="0"/>
                        </a:spcAft>
                        <a:buNone/>
                      </a:pPr>
                      <a:r>
                        <a:rPr lang="en" sz="1800">
                          <a:solidFill>
                            <a:schemeClr val="dk1"/>
                          </a:solidFill>
                          <a:latin typeface="Montserrat"/>
                          <a:ea typeface="Montserrat"/>
                          <a:cs typeface="Montserrat"/>
                          <a:sym typeface="Montserrat"/>
                        </a:rPr>
                        <a:t>25.65%</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6"/>
          <p:cNvSpPr txBox="1"/>
          <p:nvPr>
            <p:ph idx="4294967295" type="title"/>
          </p:nvPr>
        </p:nvSpPr>
        <p:spPr>
          <a:xfrm>
            <a:off x="482900" y="278575"/>
            <a:ext cx="846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Text Summarization Model Results - Demo </a:t>
            </a:r>
            <a:endParaRPr/>
          </a:p>
          <a:p>
            <a:pPr indent="0" lvl="0" marL="0" rtl="0" algn="l">
              <a:spcBef>
                <a:spcPts val="0"/>
              </a:spcBef>
              <a:spcAft>
                <a:spcPts val="0"/>
              </a:spcAft>
              <a:buNone/>
            </a:pPr>
            <a:r>
              <a:t/>
            </a:r>
            <a:endParaRPr/>
          </a:p>
        </p:txBody>
      </p:sp>
      <p:sp>
        <p:nvSpPr>
          <p:cNvPr id="342" name="Google Shape;342;p46"/>
          <p:cNvSpPr txBox="1"/>
          <p:nvPr/>
        </p:nvSpPr>
        <p:spPr>
          <a:xfrm>
            <a:off x="67650" y="735925"/>
            <a:ext cx="90087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Article: </a:t>
            </a:r>
            <a:endParaRPr b="1" sz="12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200">
                <a:solidFill>
                  <a:schemeClr val="dk1"/>
                </a:solidFill>
                <a:latin typeface="Montserrat"/>
                <a:ea typeface="Montserrat"/>
                <a:cs typeface="Montserrat"/>
                <a:sym typeface="Montserrat"/>
              </a:rPr>
              <a:t>(CNN)A 32-year-old Massachusetts man is facing murder charges, authorities said Wednesday, four days after another man's remains were found in a duffel bag. The Middlesex District Attorney's Office said that Carlos Colina, 32, will be arraigned the morning of April 14 for murder in connection with the remains discovered Saturday in Cambridge. Earlier this week, Colina was arraigned on charges of assault and battery causing serious bodily injury and improper disposal of a body. A Middlesex County judge then revoked bail for Colina in another case he's involved in, for alleged assault and battery. The victim in that case is different from the one whose remains were found in recent days. Police were notified Saturday morning about a suspicious item along a walkway in Cambridge. Officers arrived at the scene, opened a duffel bag and found human remains. After that discovery, police say, a surveillance video led them to an apartment building, where more body parts were discovered in a common area. That location is near the Cambridge Police Department headquarters. The remains at both locations belonged to the same victim, identified Monday as Jonathan Camilien, 26. Camilien and Colina knew each other, according to authorities. "This was a gruesome discovery," District Attorney Marian Ryan said. CNN's Kevin Conlon contributed to this report.</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200">
                <a:solidFill>
                  <a:schemeClr val="dk1"/>
                </a:solidFill>
                <a:latin typeface="Montserrat"/>
                <a:ea typeface="Montserrat"/>
                <a:cs typeface="Montserrat"/>
                <a:sym typeface="Montserrat"/>
              </a:rPr>
              <a:t>Highlights:</a:t>
            </a:r>
            <a:endParaRPr b="1" sz="12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200">
                <a:solidFill>
                  <a:schemeClr val="dk1"/>
                </a:solidFill>
                <a:latin typeface="Montserrat"/>
                <a:ea typeface="Montserrat"/>
                <a:cs typeface="Montserrat"/>
                <a:sym typeface="Montserrat"/>
              </a:rPr>
              <a:t>Prosecutor: Carlos Colina, 32, will be arraigned on the murder charge next week . He's already been arraigned for alleged assault and battery, improper disposal of a body . Body parts were found in a duffel bag and a common area of an apartment building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200">
                <a:solidFill>
                  <a:schemeClr val="dk1"/>
                </a:solidFill>
                <a:latin typeface="Montserrat"/>
                <a:ea typeface="Montserrat"/>
                <a:cs typeface="Montserrat"/>
                <a:sym typeface="Montserrat"/>
              </a:rPr>
              <a:t>Model’s Summary:</a:t>
            </a:r>
            <a:endParaRPr b="1" sz="12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200">
                <a:solidFill>
                  <a:schemeClr val="dk1"/>
                </a:solidFill>
                <a:latin typeface="Montserrat"/>
                <a:ea typeface="Montserrat"/>
                <a:cs typeface="Montserrat"/>
                <a:sym typeface="Montserrat"/>
              </a:rPr>
              <a:t>Carlos Colina, 32, will be arraigned April 14 for murder . The remains were found Saturday in Cambridge .</a:t>
            </a:r>
            <a:endParaRPr sz="500">
              <a:solidFill>
                <a:schemeClr val="dk1"/>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0" st="0"/>
                                            </p:txEl>
                                          </p:spTgt>
                                        </p:tgtEl>
                                        <p:attrNameLst>
                                          <p:attrName>style.visibility</p:attrName>
                                        </p:attrNameLst>
                                      </p:cBhvr>
                                      <p:to>
                                        <p:strVal val="visible"/>
                                      </p:to>
                                    </p:set>
                                    <p:animEffect filter="fade" transition="in">
                                      <p:cBhvr>
                                        <p:cTn dur="1000"/>
                                        <p:tgtEl>
                                          <p:spTgt spid="3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1" st="1"/>
                                            </p:txEl>
                                          </p:spTgt>
                                        </p:tgtEl>
                                        <p:attrNameLst>
                                          <p:attrName>style.visibility</p:attrName>
                                        </p:attrNameLst>
                                      </p:cBhvr>
                                      <p:to>
                                        <p:strVal val="visible"/>
                                      </p:to>
                                    </p:set>
                                    <p:animEffect filter="fade" transition="in">
                                      <p:cBhvr>
                                        <p:cTn dur="1000"/>
                                        <p:tgtEl>
                                          <p:spTgt spid="3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2" st="2"/>
                                            </p:txEl>
                                          </p:spTgt>
                                        </p:tgtEl>
                                        <p:attrNameLst>
                                          <p:attrName>style.visibility</p:attrName>
                                        </p:attrNameLst>
                                      </p:cBhvr>
                                      <p:to>
                                        <p:strVal val="visible"/>
                                      </p:to>
                                    </p:set>
                                    <p:animEffect filter="fade" transition="in">
                                      <p:cBhvr>
                                        <p:cTn dur="1000"/>
                                        <p:tgtEl>
                                          <p:spTgt spid="3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3" st="3"/>
                                            </p:txEl>
                                          </p:spTgt>
                                        </p:tgtEl>
                                        <p:attrNameLst>
                                          <p:attrName>style.visibility</p:attrName>
                                        </p:attrNameLst>
                                      </p:cBhvr>
                                      <p:to>
                                        <p:strVal val="visible"/>
                                      </p:to>
                                    </p:set>
                                    <p:animEffect filter="fade" transition="in">
                                      <p:cBhvr>
                                        <p:cTn dur="1000"/>
                                        <p:tgtEl>
                                          <p:spTgt spid="3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4" st="4"/>
                                            </p:txEl>
                                          </p:spTgt>
                                        </p:tgtEl>
                                        <p:attrNameLst>
                                          <p:attrName>style.visibility</p:attrName>
                                        </p:attrNameLst>
                                      </p:cBhvr>
                                      <p:to>
                                        <p:strVal val="visible"/>
                                      </p:to>
                                    </p:set>
                                    <p:animEffect filter="fade" transition="in">
                                      <p:cBhvr>
                                        <p:cTn dur="1000"/>
                                        <p:tgtEl>
                                          <p:spTgt spid="3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5" st="5"/>
                                            </p:txEl>
                                          </p:spTgt>
                                        </p:tgtEl>
                                        <p:attrNameLst>
                                          <p:attrName>style.visibility</p:attrName>
                                        </p:attrNameLst>
                                      </p:cBhvr>
                                      <p:to>
                                        <p:strVal val="visible"/>
                                      </p:to>
                                    </p:set>
                                    <p:animEffect filter="fade" transition="in">
                                      <p:cBhvr>
                                        <p:cTn dur="1000"/>
                                        <p:tgtEl>
                                          <p:spTgt spid="3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6" st="6"/>
                                            </p:txEl>
                                          </p:spTgt>
                                        </p:tgtEl>
                                        <p:attrNameLst>
                                          <p:attrName>style.visibility</p:attrName>
                                        </p:attrNameLst>
                                      </p:cBhvr>
                                      <p:to>
                                        <p:strVal val="visible"/>
                                      </p:to>
                                    </p:set>
                                    <p:animEffect filter="fade" transition="in">
                                      <p:cBhvr>
                                        <p:cTn dur="1000"/>
                                        <p:tgtEl>
                                          <p:spTgt spid="34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7" st="7"/>
                                            </p:txEl>
                                          </p:spTgt>
                                        </p:tgtEl>
                                        <p:attrNameLst>
                                          <p:attrName>style.visibility</p:attrName>
                                        </p:attrNameLst>
                                      </p:cBhvr>
                                      <p:to>
                                        <p:strVal val="visible"/>
                                      </p:to>
                                    </p:set>
                                    <p:animEffect filter="fade" transition="in">
                                      <p:cBhvr>
                                        <p:cTn dur="1000"/>
                                        <p:tgtEl>
                                          <p:spTgt spid="34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7"/>
          <p:cNvSpPr txBox="1"/>
          <p:nvPr>
            <p:ph idx="4294967295" type="title"/>
          </p:nvPr>
        </p:nvSpPr>
        <p:spPr>
          <a:xfrm>
            <a:off x="713225" y="445025"/>
            <a:ext cx="798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Model performance </a:t>
            </a:r>
            <a:r>
              <a:rPr lang="en" sz="2700"/>
              <a:t>comparison</a:t>
            </a:r>
            <a:r>
              <a:rPr lang="en" sz="2700"/>
              <a:t> – Confusion Matrix</a:t>
            </a:r>
            <a:endParaRPr sz="2700"/>
          </a:p>
        </p:txBody>
      </p:sp>
      <p:sp>
        <p:nvSpPr>
          <p:cNvPr id="348" name="Google Shape;348;p47"/>
          <p:cNvSpPr txBox="1"/>
          <p:nvPr/>
        </p:nvSpPr>
        <p:spPr>
          <a:xfrm>
            <a:off x="1516113" y="1017725"/>
            <a:ext cx="220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Our fine-tune model</a:t>
            </a:r>
            <a:endParaRPr b="1">
              <a:latin typeface="Montserrat"/>
              <a:ea typeface="Montserrat"/>
              <a:cs typeface="Montserrat"/>
              <a:sym typeface="Montserrat"/>
            </a:endParaRPr>
          </a:p>
        </p:txBody>
      </p:sp>
      <p:sp>
        <p:nvSpPr>
          <p:cNvPr id="349" name="Google Shape;349;p47"/>
          <p:cNvSpPr txBox="1"/>
          <p:nvPr/>
        </p:nvSpPr>
        <p:spPr>
          <a:xfrm>
            <a:off x="4389950" y="1017725"/>
            <a:ext cx="4754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Compared model - mt5-base-finetuned-en-cnn</a:t>
            </a:r>
            <a:endParaRPr b="1">
              <a:latin typeface="Montserrat"/>
              <a:ea typeface="Montserrat"/>
              <a:cs typeface="Montserrat"/>
              <a:sym typeface="Montserrat"/>
            </a:endParaRPr>
          </a:p>
          <a:p>
            <a:pPr indent="0" lvl="0" marL="0" rtl="0" algn="ctr">
              <a:spcBef>
                <a:spcPts val="0"/>
              </a:spcBef>
              <a:spcAft>
                <a:spcPts val="0"/>
              </a:spcAft>
              <a:buNone/>
            </a:pPr>
            <a:r>
              <a:t/>
            </a:r>
            <a:endParaRPr b="1">
              <a:latin typeface="Montserrat"/>
              <a:ea typeface="Montserrat"/>
              <a:cs typeface="Montserrat"/>
              <a:sym typeface="Montserrat"/>
            </a:endParaRPr>
          </a:p>
        </p:txBody>
      </p:sp>
      <p:sp>
        <p:nvSpPr>
          <p:cNvPr id="350" name="Google Shape;350;p47"/>
          <p:cNvSpPr txBox="1"/>
          <p:nvPr/>
        </p:nvSpPr>
        <p:spPr>
          <a:xfrm>
            <a:off x="1603650" y="4861325"/>
            <a:ext cx="593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a:ea typeface="Montserrat"/>
                <a:cs typeface="Montserrat"/>
                <a:sym typeface="Montserrat"/>
              </a:rPr>
              <a:t>Reference: https://huggingface.co/eslamxm/mt5-base-finetuned-en-cnn</a:t>
            </a:r>
            <a:endParaRPr sz="1200">
              <a:latin typeface="Montserrat"/>
              <a:ea typeface="Montserrat"/>
              <a:cs typeface="Montserrat"/>
              <a:sym typeface="Montserrat"/>
            </a:endParaRPr>
          </a:p>
        </p:txBody>
      </p:sp>
      <p:grpSp>
        <p:nvGrpSpPr>
          <p:cNvPr id="351" name="Google Shape;351;p47"/>
          <p:cNvGrpSpPr/>
          <p:nvPr/>
        </p:nvGrpSpPr>
        <p:grpSpPr>
          <a:xfrm>
            <a:off x="819770" y="1417925"/>
            <a:ext cx="3515021" cy="3042992"/>
            <a:chOff x="1696274" y="-1"/>
            <a:chExt cx="5873051" cy="5064901"/>
          </a:xfrm>
        </p:grpSpPr>
        <p:grpSp>
          <p:nvGrpSpPr>
            <p:cNvPr id="352" name="Google Shape;352;p47"/>
            <p:cNvGrpSpPr/>
            <p:nvPr/>
          </p:nvGrpSpPr>
          <p:grpSpPr>
            <a:xfrm>
              <a:off x="1696274" y="-1"/>
              <a:ext cx="5873051" cy="5064898"/>
              <a:chOff x="2429994" y="1790232"/>
              <a:chExt cx="5672801" cy="4980234"/>
            </a:xfrm>
          </p:grpSpPr>
          <p:sp>
            <p:nvSpPr>
              <p:cNvPr id="353" name="Google Shape;353;p47"/>
              <p:cNvSpPr/>
              <p:nvPr/>
            </p:nvSpPr>
            <p:spPr>
              <a:xfrm>
                <a:off x="3166225" y="3373000"/>
                <a:ext cx="2558700" cy="27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2F2F2"/>
                  </a:solidFill>
                </a:endParaRPr>
              </a:p>
            </p:txBody>
          </p:sp>
          <p:sp>
            <p:nvSpPr>
              <p:cNvPr id="354" name="Google Shape;354;p47"/>
              <p:cNvSpPr txBox="1"/>
              <p:nvPr/>
            </p:nvSpPr>
            <p:spPr>
              <a:xfrm>
                <a:off x="3118038" y="3285550"/>
                <a:ext cx="2907900" cy="115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Open Sans SemiBold"/>
                    <a:ea typeface="Open Sans SemiBold"/>
                    <a:cs typeface="Open Sans SemiBold"/>
                    <a:sym typeface="Open Sans SemiBold"/>
                  </a:rPr>
                  <a:t>Original Higlights Class</a:t>
                </a:r>
                <a:endParaRPr sz="1700">
                  <a:latin typeface="Open Sans SemiBold"/>
                  <a:ea typeface="Open Sans SemiBold"/>
                  <a:cs typeface="Open Sans SemiBold"/>
                  <a:sym typeface="Open Sans SemiBold"/>
                </a:endParaRPr>
              </a:p>
            </p:txBody>
          </p:sp>
          <p:pic>
            <p:nvPicPr>
              <p:cNvPr id="355" name="Google Shape;355;p47"/>
              <p:cNvPicPr preferRelativeResize="0"/>
              <p:nvPr/>
            </p:nvPicPr>
            <p:blipFill>
              <a:blip r:embed="rId3">
                <a:alphaModFix/>
              </a:blip>
              <a:stretch>
                <a:fillRect/>
              </a:stretch>
            </p:blipFill>
            <p:spPr>
              <a:xfrm>
                <a:off x="2429994" y="1790232"/>
                <a:ext cx="5672801" cy="4980234"/>
              </a:xfrm>
              <a:prstGeom prst="rect">
                <a:avLst/>
              </a:prstGeom>
              <a:noFill/>
              <a:ln>
                <a:noFill/>
              </a:ln>
            </p:spPr>
          </p:pic>
        </p:grpSp>
        <p:pic>
          <p:nvPicPr>
            <p:cNvPr id="356" name="Google Shape;356;p47"/>
            <p:cNvPicPr preferRelativeResize="0"/>
            <p:nvPr/>
          </p:nvPicPr>
          <p:blipFill>
            <a:blip r:embed="rId4">
              <a:alphaModFix/>
            </a:blip>
            <a:stretch>
              <a:fillRect/>
            </a:stretch>
          </p:blipFill>
          <p:spPr>
            <a:xfrm>
              <a:off x="3688000" y="4891000"/>
              <a:ext cx="1768000" cy="173900"/>
            </a:xfrm>
            <a:prstGeom prst="rect">
              <a:avLst/>
            </a:prstGeom>
            <a:noFill/>
            <a:ln>
              <a:noFill/>
            </a:ln>
          </p:spPr>
        </p:pic>
      </p:grpSp>
      <p:grpSp>
        <p:nvGrpSpPr>
          <p:cNvPr id="357" name="Google Shape;357;p47"/>
          <p:cNvGrpSpPr/>
          <p:nvPr/>
        </p:nvGrpSpPr>
        <p:grpSpPr>
          <a:xfrm>
            <a:off x="4639062" y="1418075"/>
            <a:ext cx="3419085" cy="3042895"/>
            <a:chOff x="1517125" y="0"/>
            <a:chExt cx="5778409" cy="5143501"/>
          </a:xfrm>
        </p:grpSpPr>
        <p:pic>
          <p:nvPicPr>
            <p:cNvPr id="358" name="Google Shape;358;p47"/>
            <p:cNvPicPr preferRelativeResize="0"/>
            <p:nvPr/>
          </p:nvPicPr>
          <p:blipFill>
            <a:blip r:embed="rId5">
              <a:alphaModFix/>
            </a:blip>
            <a:stretch>
              <a:fillRect/>
            </a:stretch>
          </p:blipFill>
          <p:spPr>
            <a:xfrm>
              <a:off x="1517125" y="0"/>
              <a:ext cx="5778409" cy="5143501"/>
            </a:xfrm>
            <a:prstGeom prst="rect">
              <a:avLst/>
            </a:prstGeom>
            <a:noFill/>
            <a:ln>
              <a:noFill/>
            </a:ln>
          </p:spPr>
        </p:pic>
        <p:pic>
          <p:nvPicPr>
            <p:cNvPr id="359" name="Google Shape;359;p47"/>
            <p:cNvPicPr preferRelativeResize="0"/>
            <p:nvPr/>
          </p:nvPicPr>
          <p:blipFill>
            <a:blip r:embed="rId4">
              <a:alphaModFix/>
            </a:blip>
            <a:stretch>
              <a:fillRect/>
            </a:stretch>
          </p:blipFill>
          <p:spPr>
            <a:xfrm>
              <a:off x="3522325" y="4913448"/>
              <a:ext cx="1768000" cy="173902"/>
            </a:xfrm>
            <a:prstGeom prst="rect">
              <a:avLst/>
            </a:prstGeom>
            <a:noFill/>
            <a:ln>
              <a:noFill/>
            </a:ln>
          </p:spPr>
        </p:pic>
      </p:grpSp>
      <p:sp>
        <p:nvSpPr>
          <p:cNvPr id="360" name="Google Shape;360;p47"/>
          <p:cNvSpPr txBox="1"/>
          <p:nvPr/>
        </p:nvSpPr>
        <p:spPr>
          <a:xfrm>
            <a:off x="1183575" y="4384725"/>
            <a:ext cx="2712900" cy="50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Clr>
                <a:schemeClr val="dk1"/>
              </a:buClr>
              <a:buSzPts val="1100"/>
              <a:buFont typeface="Arial"/>
              <a:buNone/>
            </a:pPr>
            <a:r>
              <a:rPr b="1" lang="en" sz="2050">
                <a:solidFill>
                  <a:schemeClr val="dk1"/>
                </a:solidFill>
                <a:latin typeface="SimSun"/>
                <a:ea typeface="SimSun"/>
                <a:cs typeface="SimSun"/>
                <a:sym typeface="SimSun"/>
              </a:rPr>
              <a:t>Accuracy - 70.72%</a:t>
            </a:r>
            <a:endParaRPr b="1" sz="2400">
              <a:latin typeface="Montserrat"/>
              <a:ea typeface="Montserrat"/>
              <a:cs typeface="Montserrat"/>
              <a:sym typeface="Montserrat"/>
            </a:endParaRPr>
          </a:p>
        </p:txBody>
      </p:sp>
      <p:sp>
        <p:nvSpPr>
          <p:cNvPr id="361" name="Google Shape;361;p47"/>
          <p:cNvSpPr txBox="1"/>
          <p:nvPr/>
        </p:nvSpPr>
        <p:spPr>
          <a:xfrm>
            <a:off x="4969625" y="4384725"/>
            <a:ext cx="2810700" cy="50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Clr>
                <a:schemeClr val="dk1"/>
              </a:buClr>
              <a:buSzPts val="1100"/>
              <a:buFont typeface="Arial"/>
              <a:buNone/>
            </a:pPr>
            <a:r>
              <a:rPr b="1" lang="en" sz="2050">
                <a:solidFill>
                  <a:schemeClr val="dk1"/>
                </a:solidFill>
                <a:latin typeface="SimSun"/>
                <a:ea typeface="SimSun"/>
                <a:cs typeface="SimSun"/>
                <a:sym typeface="SimSun"/>
              </a:rPr>
              <a:t>Accuracy - 68.95%</a:t>
            </a:r>
            <a:endParaRPr b="1" sz="24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8"/>
          <p:cNvSpPr txBox="1"/>
          <p:nvPr>
            <p:ph idx="4294967295" type="title"/>
          </p:nvPr>
        </p:nvSpPr>
        <p:spPr>
          <a:xfrm>
            <a:off x="713225" y="433750"/>
            <a:ext cx="798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Model performance comparison – Rouge Score</a:t>
            </a:r>
            <a:endParaRPr sz="2700"/>
          </a:p>
        </p:txBody>
      </p:sp>
      <p:sp>
        <p:nvSpPr>
          <p:cNvPr id="367" name="Google Shape;367;p48"/>
          <p:cNvSpPr txBox="1"/>
          <p:nvPr/>
        </p:nvSpPr>
        <p:spPr>
          <a:xfrm>
            <a:off x="1183576" y="1383275"/>
            <a:ext cx="241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Montserrat"/>
                <a:ea typeface="Montserrat"/>
                <a:cs typeface="Montserrat"/>
                <a:sym typeface="Montserrat"/>
              </a:rPr>
              <a:t>Our fine-tune model</a:t>
            </a:r>
            <a:endParaRPr b="1" sz="1600">
              <a:latin typeface="Montserrat"/>
              <a:ea typeface="Montserrat"/>
              <a:cs typeface="Montserrat"/>
              <a:sym typeface="Montserrat"/>
            </a:endParaRPr>
          </a:p>
        </p:txBody>
      </p:sp>
      <p:sp>
        <p:nvSpPr>
          <p:cNvPr id="368" name="Google Shape;368;p48"/>
          <p:cNvSpPr txBox="1"/>
          <p:nvPr/>
        </p:nvSpPr>
        <p:spPr>
          <a:xfrm>
            <a:off x="1737875" y="4831875"/>
            <a:ext cx="593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a:ea typeface="Montserrat"/>
                <a:cs typeface="Montserrat"/>
                <a:sym typeface="Montserrat"/>
              </a:rPr>
              <a:t>Reference: https://huggingface.co/eslamxm/mt5-base-finetuned-en-cnn</a:t>
            </a:r>
            <a:endParaRPr sz="1200">
              <a:latin typeface="Montserrat"/>
              <a:ea typeface="Montserrat"/>
              <a:cs typeface="Montserrat"/>
              <a:sym typeface="Montserrat"/>
            </a:endParaRPr>
          </a:p>
        </p:txBody>
      </p:sp>
      <p:graphicFrame>
        <p:nvGraphicFramePr>
          <p:cNvPr id="369" name="Google Shape;369;p48"/>
          <p:cNvGraphicFramePr/>
          <p:nvPr/>
        </p:nvGraphicFramePr>
        <p:xfrm>
          <a:off x="1011450" y="2094725"/>
          <a:ext cx="3000000" cy="3000000"/>
        </p:xfrm>
        <a:graphic>
          <a:graphicData uri="http://schemas.openxmlformats.org/drawingml/2006/table">
            <a:tbl>
              <a:tblPr>
                <a:noFill/>
                <a:tableStyleId>{544A2FD7-6F97-4C3B-9AF5-B622148DD1B6}</a:tableStyleId>
              </a:tblPr>
              <a:tblGrid>
                <a:gridCol w="2761350"/>
              </a:tblGrid>
              <a:tr h="549625">
                <a:tc>
                  <a:txBody>
                    <a:bodyPr/>
                    <a:lstStyle/>
                    <a:p>
                      <a:pPr indent="0" lvl="0" marL="0" rtl="0" algn="ctr">
                        <a:spcBef>
                          <a:spcPts val="0"/>
                        </a:spcBef>
                        <a:spcAft>
                          <a:spcPts val="0"/>
                        </a:spcAft>
                        <a:buNone/>
                      </a:pPr>
                      <a:r>
                        <a:rPr lang="en" sz="1700"/>
                        <a:t>Rouge1: 27.26%</a:t>
                      </a:r>
                      <a:endParaRPr sz="1700"/>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r h="549625">
                <a:tc>
                  <a:txBody>
                    <a:bodyPr/>
                    <a:lstStyle/>
                    <a:p>
                      <a:pPr indent="0" lvl="0" marL="0" rtl="0" algn="ctr">
                        <a:spcBef>
                          <a:spcPts val="0"/>
                        </a:spcBef>
                        <a:spcAft>
                          <a:spcPts val="0"/>
                        </a:spcAft>
                        <a:buNone/>
                      </a:pPr>
                      <a:r>
                        <a:rPr lang="en" sz="1700"/>
                        <a:t>Rouge2: 12.36%</a:t>
                      </a:r>
                      <a:endParaRPr sz="1700"/>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r h="549625">
                <a:tc>
                  <a:txBody>
                    <a:bodyPr/>
                    <a:lstStyle/>
                    <a:p>
                      <a:pPr indent="0" lvl="0" marL="0" rtl="0" algn="ctr">
                        <a:spcBef>
                          <a:spcPts val="0"/>
                        </a:spcBef>
                        <a:spcAft>
                          <a:spcPts val="0"/>
                        </a:spcAft>
                        <a:buNone/>
                      </a:pPr>
                      <a:r>
                        <a:rPr lang="en" sz="1700"/>
                        <a:t>RougeL: 21.63%</a:t>
                      </a:r>
                      <a:endParaRPr sz="1700"/>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bl>
          </a:graphicData>
        </a:graphic>
      </p:graphicFrame>
      <p:graphicFrame>
        <p:nvGraphicFramePr>
          <p:cNvPr id="370" name="Google Shape;370;p48"/>
          <p:cNvGraphicFramePr/>
          <p:nvPr/>
        </p:nvGraphicFramePr>
        <p:xfrm>
          <a:off x="4829250" y="2094730"/>
          <a:ext cx="3000000" cy="3000000"/>
        </p:xfrm>
        <a:graphic>
          <a:graphicData uri="http://schemas.openxmlformats.org/drawingml/2006/table">
            <a:tbl>
              <a:tblPr>
                <a:noFill/>
                <a:tableStyleId>{544A2FD7-6F97-4C3B-9AF5-B622148DD1B6}</a:tableStyleId>
              </a:tblPr>
              <a:tblGrid>
                <a:gridCol w="2761350"/>
              </a:tblGrid>
              <a:tr h="549625">
                <a:tc>
                  <a:txBody>
                    <a:bodyPr/>
                    <a:lstStyle/>
                    <a:p>
                      <a:pPr indent="0" lvl="0" marL="0" rtl="0" algn="ctr">
                        <a:spcBef>
                          <a:spcPts val="0"/>
                        </a:spcBef>
                        <a:spcAft>
                          <a:spcPts val="0"/>
                        </a:spcAft>
                        <a:buClr>
                          <a:schemeClr val="dk1"/>
                        </a:buClr>
                        <a:buSzPts val="1100"/>
                        <a:buFont typeface="Arial"/>
                        <a:buNone/>
                      </a:pPr>
                      <a:r>
                        <a:rPr lang="en" sz="1700">
                          <a:solidFill>
                            <a:schemeClr val="dk1"/>
                          </a:solidFill>
                        </a:rPr>
                        <a:t>Rouge1: 22.84%</a:t>
                      </a:r>
                      <a:endParaRPr sz="1700"/>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r h="549625">
                <a:tc>
                  <a:txBody>
                    <a:bodyPr/>
                    <a:lstStyle/>
                    <a:p>
                      <a:pPr indent="0" lvl="0" marL="0" rtl="0" algn="ctr">
                        <a:spcBef>
                          <a:spcPts val="0"/>
                        </a:spcBef>
                        <a:spcAft>
                          <a:spcPts val="0"/>
                        </a:spcAft>
                        <a:buClr>
                          <a:schemeClr val="dk1"/>
                        </a:buClr>
                        <a:buSzPts val="1100"/>
                        <a:buFont typeface="Arial"/>
                        <a:buNone/>
                      </a:pPr>
                      <a:r>
                        <a:rPr lang="en" sz="1700">
                          <a:solidFill>
                            <a:schemeClr val="dk1"/>
                          </a:solidFill>
                        </a:rPr>
                        <a:t>Rouge2: 10.11%</a:t>
                      </a:r>
                      <a:endParaRPr sz="1700"/>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r h="549625">
                <a:tc>
                  <a:txBody>
                    <a:bodyPr/>
                    <a:lstStyle/>
                    <a:p>
                      <a:pPr indent="0" lvl="0" marL="0" rtl="0" algn="ctr">
                        <a:spcBef>
                          <a:spcPts val="0"/>
                        </a:spcBef>
                        <a:spcAft>
                          <a:spcPts val="0"/>
                        </a:spcAft>
                        <a:buClr>
                          <a:schemeClr val="dk1"/>
                        </a:buClr>
                        <a:buSzPts val="1100"/>
                        <a:buFont typeface="Arial"/>
                        <a:buNone/>
                      </a:pPr>
                      <a:r>
                        <a:rPr lang="en" sz="1700">
                          <a:solidFill>
                            <a:schemeClr val="dk1"/>
                          </a:solidFill>
                        </a:rPr>
                        <a:t>RougeL: 21.8%</a:t>
                      </a:r>
                      <a:endParaRPr sz="1700"/>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bl>
          </a:graphicData>
        </a:graphic>
      </p:graphicFrame>
      <p:sp>
        <p:nvSpPr>
          <p:cNvPr id="371" name="Google Shape;371;p48"/>
          <p:cNvSpPr txBox="1"/>
          <p:nvPr/>
        </p:nvSpPr>
        <p:spPr>
          <a:xfrm>
            <a:off x="4244275" y="1383275"/>
            <a:ext cx="4754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Compared model - mt5-base-finetuned-en-cnn</a:t>
            </a:r>
            <a:endParaRPr b="1">
              <a:latin typeface="Montserrat"/>
              <a:ea typeface="Montserrat"/>
              <a:cs typeface="Montserrat"/>
              <a:sym typeface="Montserrat"/>
            </a:endParaRPr>
          </a:p>
          <a:p>
            <a:pPr indent="0" lvl="0" marL="0" rtl="0" algn="ctr">
              <a:spcBef>
                <a:spcPts val="0"/>
              </a:spcBef>
              <a:spcAft>
                <a:spcPts val="0"/>
              </a:spcAft>
              <a:buNone/>
            </a:pPr>
            <a:r>
              <a:t/>
            </a:r>
            <a:endParaRPr b="1">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9"/>
          <p:cNvSpPr txBox="1"/>
          <p:nvPr>
            <p:ph idx="4294967295" type="title"/>
          </p:nvPr>
        </p:nvSpPr>
        <p:spPr>
          <a:xfrm>
            <a:off x="713225" y="2926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a:t>
            </a:r>
            <a:endParaRPr/>
          </a:p>
        </p:txBody>
      </p:sp>
      <p:sp>
        <p:nvSpPr>
          <p:cNvPr id="377" name="Google Shape;377;p49"/>
          <p:cNvSpPr txBox="1"/>
          <p:nvPr/>
        </p:nvSpPr>
        <p:spPr>
          <a:xfrm>
            <a:off x="369850" y="777700"/>
            <a:ext cx="694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Text summary outputs for each class</a:t>
            </a:r>
            <a:endParaRPr>
              <a:latin typeface="Montserrat"/>
              <a:ea typeface="Montserrat"/>
              <a:cs typeface="Montserrat"/>
              <a:sym typeface="Montserrat"/>
            </a:endParaRPr>
          </a:p>
        </p:txBody>
      </p:sp>
      <p:graphicFrame>
        <p:nvGraphicFramePr>
          <p:cNvPr id="378" name="Google Shape;378;p49"/>
          <p:cNvGraphicFramePr/>
          <p:nvPr/>
        </p:nvGraphicFramePr>
        <p:xfrm>
          <a:off x="207625" y="1159925"/>
          <a:ext cx="3000000" cy="3000000"/>
        </p:xfrm>
        <a:graphic>
          <a:graphicData uri="http://schemas.openxmlformats.org/drawingml/2006/table">
            <a:tbl>
              <a:tblPr>
                <a:noFill/>
                <a:tableStyleId>{544A2FD7-6F97-4C3B-9AF5-B622148DD1B6}</a:tableStyleId>
              </a:tblPr>
              <a:tblGrid>
                <a:gridCol w="1360550"/>
                <a:gridCol w="1904350"/>
                <a:gridCol w="2006325"/>
                <a:gridCol w="1711775"/>
                <a:gridCol w="1745750"/>
              </a:tblGrid>
              <a:tr h="404975">
                <a:tc>
                  <a:txBody>
                    <a:bodyPr/>
                    <a:lstStyle/>
                    <a:p>
                      <a:pPr indent="0" lvl="0" marL="0" rtl="0" algn="l">
                        <a:spcBef>
                          <a:spcPts val="0"/>
                        </a:spcBef>
                        <a:spcAft>
                          <a:spcPts val="0"/>
                        </a:spcAft>
                        <a:buNone/>
                      </a:pPr>
                      <a:r>
                        <a:t/>
                      </a:r>
                      <a:endParaRPr/>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c>
                  <a:txBody>
                    <a:bodyPr/>
                    <a:lstStyle/>
                    <a:p>
                      <a:pPr indent="0" lvl="0" marL="0" rtl="0" algn="ctr">
                        <a:spcBef>
                          <a:spcPts val="0"/>
                        </a:spcBef>
                        <a:spcAft>
                          <a:spcPts val="0"/>
                        </a:spcAft>
                        <a:buNone/>
                      </a:pPr>
                      <a:r>
                        <a:rPr b="1" lang="en"/>
                        <a:t>World</a:t>
                      </a:r>
                      <a:endParaRPr b="1"/>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c>
                  <a:txBody>
                    <a:bodyPr/>
                    <a:lstStyle/>
                    <a:p>
                      <a:pPr indent="0" lvl="0" marL="0" rtl="0" algn="ctr">
                        <a:spcBef>
                          <a:spcPts val="0"/>
                        </a:spcBef>
                        <a:spcAft>
                          <a:spcPts val="0"/>
                        </a:spcAft>
                        <a:buNone/>
                      </a:pPr>
                      <a:r>
                        <a:rPr b="1" lang="en"/>
                        <a:t>Sports</a:t>
                      </a:r>
                      <a:endParaRPr b="1"/>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c>
                  <a:txBody>
                    <a:bodyPr/>
                    <a:lstStyle/>
                    <a:p>
                      <a:pPr indent="0" lvl="0" marL="0" rtl="0" algn="ctr">
                        <a:spcBef>
                          <a:spcPts val="0"/>
                        </a:spcBef>
                        <a:spcAft>
                          <a:spcPts val="0"/>
                        </a:spcAft>
                        <a:buNone/>
                      </a:pPr>
                      <a:r>
                        <a:rPr b="1" lang="en"/>
                        <a:t>Business</a:t>
                      </a:r>
                      <a:endParaRPr b="1"/>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t>Sci/Tech</a:t>
                      </a:r>
                      <a:endParaRPr b="1"/>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r h="937450">
                <a:tc>
                  <a:txBody>
                    <a:bodyPr/>
                    <a:lstStyle/>
                    <a:p>
                      <a:pPr indent="0" lvl="0" marL="0" rtl="0" algn="ctr">
                        <a:spcBef>
                          <a:spcPts val="0"/>
                        </a:spcBef>
                        <a:spcAft>
                          <a:spcPts val="0"/>
                        </a:spcAft>
                        <a:buNone/>
                      </a:pPr>
                      <a:r>
                        <a:rPr b="1" lang="en"/>
                        <a:t>Highlights</a:t>
                      </a:r>
                      <a:endParaRPr b="1"/>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A French rescue team finds Rishi Khanal more than three days after the quake . A 4-month-old baby is reported to have been rescued after 22 hours in rubble .</a:t>
                      </a:r>
                      <a:endParaRPr sz="1000">
                        <a:solidFill>
                          <a:schemeClr val="dk1"/>
                        </a:solidFill>
                      </a:endParaRPr>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Chelsea are six points clear with a game in hand in the Premier League . They have led the title race since a brilliant start to the season in August . Cesar Azpilicueta feels that consistency puts them in pole position to win .</a:t>
                      </a:r>
                      <a:endParaRPr sz="1000">
                        <a:solidFill>
                          <a:schemeClr val="dk1"/>
                        </a:solidFill>
                      </a:endParaRPr>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Some of Jesus' most important financial backers were women, historians say. Joseph of Arimathea and Nicodemus, both men of stature and wealth, chipped in to help fund Jesus' ministry.</a:t>
                      </a:r>
                      <a:endParaRPr sz="1000">
                        <a:solidFill>
                          <a:schemeClr val="dk1"/>
                        </a:solidFill>
                      </a:endParaRPr>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The "Star Wars" digital collection is set for release this week .</a:t>
                      </a:r>
                      <a:endParaRPr sz="1000">
                        <a:solidFill>
                          <a:schemeClr val="dk1"/>
                        </a:solidFill>
                      </a:endParaRPr>
                    </a:p>
                    <a:p>
                      <a:pPr indent="0" lvl="0" marL="0" rtl="0" algn="l">
                        <a:spcBef>
                          <a:spcPts val="0"/>
                        </a:spcBef>
                        <a:spcAft>
                          <a:spcPts val="0"/>
                        </a:spcAft>
                        <a:buNone/>
                      </a:pPr>
                      <a:r>
                        <a:rPr lang="en" sz="1000">
                          <a:solidFill>
                            <a:schemeClr val="dk1"/>
                          </a:solidFill>
                        </a:rPr>
                        <a:t>Special features include behind-the-scenes stories on the unique alien sounds from the movie .</a:t>
                      </a:r>
                      <a:endParaRPr/>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r h="604775">
                <a:tc>
                  <a:txBody>
                    <a:bodyPr/>
                    <a:lstStyle/>
                    <a:p>
                      <a:pPr indent="0" lvl="0" marL="0" rtl="0" algn="ctr">
                        <a:spcBef>
                          <a:spcPts val="0"/>
                        </a:spcBef>
                        <a:spcAft>
                          <a:spcPts val="0"/>
                        </a:spcAft>
                        <a:buNone/>
                      </a:pPr>
                      <a:r>
                        <a:rPr b="1" lang="en"/>
                        <a:t>Summary from our model</a:t>
                      </a:r>
                      <a:endParaRPr b="1"/>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Rishi Khanal was saved after a French search and rescue team found him under the rubble.</a:t>
                      </a:r>
                      <a:endParaRPr sz="1000">
                        <a:solidFill>
                          <a:schemeClr val="dk1"/>
                        </a:solidFill>
                      </a:endParaRPr>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Cesar Azpilicueta is counting down the games until Chelsea win the Barclays Premier League title.</a:t>
                      </a:r>
                      <a:endParaRPr sz="1000">
                        <a:solidFill>
                          <a:schemeClr val="dk1"/>
                        </a:solidFill>
                      </a:endParaRPr>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The New Testament says money was a concern, but not just as an impediment to salvation.</a:t>
                      </a:r>
                      <a:endParaRPr/>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"Star Wars" fans will get more than they bargained for when the saga comes to digital HD on Friday.</a:t>
                      </a:r>
                      <a:endParaRPr/>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r h="968325">
                <a:tc>
                  <a:txBody>
                    <a:bodyPr/>
                    <a:lstStyle/>
                    <a:p>
                      <a:pPr indent="0" lvl="0" marL="0" rtl="0" algn="ctr">
                        <a:spcBef>
                          <a:spcPts val="0"/>
                        </a:spcBef>
                        <a:spcAft>
                          <a:spcPts val="0"/>
                        </a:spcAft>
                        <a:buNone/>
                      </a:pPr>
                      <a:r>
                        <a:rPr b="1" lang="en"/>
                        <a:t>Summary from compared model</a:t>
                      </a:r>
                      <a:endParaRPr b="1"/>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Rishi Khanal was rescued after a French search and rescue team found him . He was stuck under rubble.</a:t>
                      </a:r>
                      <a:endParaRPr/>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Chelsea sit top of the table ahead of a game in hand at Stamford Bridge .</a:t>
                      </a:r>
                      <a:endParaRPr/>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Jesus told his Twelve Apostles to leave their day jobs and follow him on an itinerant mission .</a:t>
                      </a:r>
                      <a:endParaRPr/>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"Star Wars" films will include special features . One focus of the features will be the sound effects of the movies .</a:t>
                      </a:r>
                      <a:endParaRPr/>
                    </a:p>
                  </a:txBody>
                  <a:tcPr marT="91425" marB="91425" marR="91425" marL="91425">
                    <a:lnL cap="flat" cmpd="sng" w="38100">
                      <a:solidFill>
                        <a:srgbClr val="BF9000"/>
                      </a:solidFill>
                      <a:prstDash val="solid"/>
                      <a:round/>
                      <a:headEnd len="sm" w="sm" type="none"/>
                      <a:tailEnd len="sm" w="sm" type="none"/>
                    </a:lnL>
                    <a:lnR cap="flat" cmpd="sng" w="38100">
                      <a:solidFill>
                        <a:srgbClr val="BF9000"/>
                      </a:solidFill>
                      <a:prstDash val="solid"/>
                      <a:round/>
                      <a:headEnd len="sm" w="sm" type="none"/>
                      <a:tailEnd len="sm" w="sm" type="none"/>
                    </a:lnR>
                    <a:lnT cap="flat" cmpd="sng" w="38100">
                      <a:solidFill>
                        <a:srgbClr val="BF9000"/>
                      </a:solidFill>
                      <a:prstDash val="solid"/>
                      <a:round/>
                      <a:headEnd len="sm" w="sm" type="none"/>
                      <a:tailEnd len="sm" w="sm" type="none"/>
                    </a:lnT>
                    <a:lnB cap="flat" cmpd="sng" w="38100">
                      <a:solidFill>
                        <a:srgbClr val="BF9000"/>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0"/>
          <p:cNvSpPr txBox="1"/>
          <p:nvPr/>
        </p:nvSpPr>
        <p:spPr>
          <a:xfrm>
            <a:off x="647900" y="1504050"/>
            <a:ext cx="80934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Limited computation time, computer units, and hardware condition</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Fine-tune on mt5-base or mt5-large</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More News data</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Apply more multilingual features in mT5 when doing fine-tuning</a:t>
            </a:r>
            <a:endParaRPr sz="1800">
              <a:latin typeface="Montserrat"/>
              <a:ea typeface="Montserrat"/>
              <a:cs typeface="Montserrat"/>
              <a:sym typeface="Montserrat"/>
            </a:endParaRPr>
          </a:p>
        </p:txBody>
      </p:sp>
      <p:sp>
        <p:nvSpPr>
          <p:cNvPr id="384" name="Google Shape;384;p50"/>
          <p:cNvSpPr txBox="1"/>
          <p:nvPr>
            <p:ph type="title"/>
          </p:nvPr>
        </p:nvSpPr>
        <p:spPr>
          <a:xfrm>
            <a:off x="743400" y="54167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and Expectations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1"/>
          <p:cNvSpPr txBox="1"/>
          <p:nvPr>
            <p:ph type="title"/>
          </p:nvPr>
        </p:nvSpPr>
        <p:spPr>
          <a:xfrm>
            <a:off x="1072975" y="1901988"/>
            <a:ext cx="7717500" cy="164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8000"/>
              <a:t>Thank you ! </a:t>
            </a:r>
            <a:endParaRPr sz="8000"/>
          </a:p>
        </p:txBody>
      </p:sp>
      <p:cxnSp>
        <p:nvCxnSpPr>
          <p:cNvPr id="390" name="Google Shape;390;p51"/>
          <p:cNvCxnSpPr/>
          <p:nvPr/>
        </p:nvCxnSpPr>
        <p:spPr>
          <a:xfrm>
            <a:off x="6410675" y="1978425"/>
            <a:ext cx="11400" cy="1824000"/>
          </a:xfrm>
          <a:prstGeom prst="straightConnector1">
            <a:avLst/>
          </a:prstGeom>
          <a:noFill/>
          <a:ln cap="flat" cmpd="sng" w="28575">
            <a:solidFill>
              <a:schemeClr val="dk2"/>
            </a:solidFill>
            <a:prstDash val="solid"/>
            <a:round/>
            <a:headEnd len="med" w="med" type="none"/>
            <a:tailEnd len="med" w="med" type="none"/>
          </a:ln>
        </p:spPr>
      </p:cxnSp>
      <p:sp>
        <p:nvSpPr>
          <p:cNvPr id="391" name="Google Shape;391;p51"/>
          <p:cNvSpPr txBox="1"/>
          <p:nvPr/>
        </p:nvSpPr>
        <p:spPr>
          <a:xfrm>
            <a:off x="6459100" y="1985725"/>
            <a:ext cx="1764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Montserrat"/>
                <a:ea typeface="Montserrat"/>
                <a:cs typeface="Montserrat"/>
                <a:sym typeface="Montserrat"/>
              </a:rPr>
              <a:t>Questions?</a:t>
            </a:r>
            <a:endParaRPr sz="20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idx="4294967295" type="title"/>
          </p:nvPr>
        </p:nvSpPr>
        <p:spPr>
          <a:xfrm>
            <a:off x="713225" y="445025"/>
            <a:ext cx="649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a:t>
            </a:r>
            <a:endParaRPr/>
          </a:p>
        </p:txBody>
      </p:sp>
      <p:sp>
        <p:nvSpPr>
          <p:cNvPr id="252" name="Google Shape;252;p35"/>
          <p:cNvSpPr txBox="1"/>
          <p:nvPr>
            <p:ph idx="4294967295" type="body"/>
          </p:nvPr>
        </p:nvSpPr>
        <p:spPr>
          <a:xfrm>
            <a:off x="409975" y="1228475"/>
            <a:ext cx="4096200" cy="3295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Text summarization is turning larger documents into shorter and precise paragraphs or sentences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The meaning of the paragraph stays the same</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Reduce time to understand large papers without skipping vital information</a:t>
            </a:r>
            <a:endParaRPr sz="2000">
              <a:solidFill>
                <a:schemeClr val="dk1"/>
              </a:solidFill>
            </a:endParaRPr>
          </a:p>
        </p:txBody>
      </p:sp>
      <p:pic>
        <p:nvPicPr>
          <p:cNvPr id="253" name="Google Shape;253;p35"/>
          <p:cNvPicPr preferRelativeResize="0"/>
          <p:nvPr/>
        </p:nvPicPr>
        <p:blipFill>
          <a:blip r:embed="rId3">
            <a:alphaModFix/>
          </a:blip>
          <a:stretch>
            <a:fillRect/>
          </a:stretch>
        </p:blipFill>
        <p:spPr>
          <a:xfrm>
            <a:off x="4582375" y="1656950"/>
            <a:ext cx="4347200" cy="25964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idx="4294967295" type="ctrTitle"/>
          </p:nvPr>
        </p:nvSpPr>
        <p:spPr>
          <a:xfrm>
            <a:off x="383025" y="281450"/>
            <a:ext cx="7064100" cy="6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a:t>
            </a:r>
            <a:endParaRPr/>
          </a:p>
        </p:txBody>
      </p:sp>
      <p:pic>
        <p:nvPicPr>
          <p:cNvPr id="259" name="Google Shape;259;p36"/>
          <p:cNvPicPr preferRelativeResize="0"/>
          <p:nvPr/>
        </p:nvPicPr>
        <p:blipFill>
          <a:blip r:embed="rId3">
            <a:alphaModFix/>
          </a:blip>
          <a:stretch>
            <a:fillRect/>
          </a:stretch>
        </p:blipFill>
        <p:spPr>
          <a:xfrm>
            <a:off x="-24538" y="968750"/>
            <a:ext cx="7879224" cy="3899249"/>
          </a:xfrm>
          <a:prstGeom prst="rect">
            <a:avLst/>
          </a:prstGeom>
          <a:noFill/>
          <a:ln>
            <a:noFill/>
          </a:ln>
        </p:spPr>
      </p:pic>
      <p:pic>
        <p:nvPicPr>
          <p:cNvPr id="260" name="Google Shape;260;p36"/>
          <p:cNvPicPr preferRelativeResize="0"/>
          <p:nvPr/>
        </p:nvPicPr>
        <p:blipFill>
          <a:blip r:embed="rId4">
            <a:alphaModFix/>
          </a:blip>
          <a:stretch>
            <a:fillRect/>
          </a:stretch>
        </p:blipFill>
        <p:spPr>
          <a:xfrm>
            <a:off x="7774577" y="4076225"/>
            <a:ext cx="1299173" cy="687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p:nvPr/>
        </p:nvSpPr>
        <p:spPr>
          <a:xfrm>
            <a:off x="812475" y="2241550"/>
            <a:ext cx="7329300" cy="1589100"/>
          </a:xfrm>
          <a:prstGeom prst="roundRect">
            <a:avLst>
              <a:gd fmla="val 16667" name="adj"/>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7"/>
          <p:cNvSpPr txBox="1"/>
          <p:nvPr>
            <p:ph idx="4294967295" type="body"/>
          </p:nvPr>
        </p:nvSpPr>
        <p:spPr>
          <a:xfrm>
            <a:off x="474650" y="958825"/>
            <a:ext cx="8430300" cy="3660900"/>
          </a:xfrm>
          <a:prstGeom prst="rect">
            <a:avLst/>
          </a:prstGeom>
          <a:noFill/>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solidFill>
                  <a:schemeClr val="dk1"/>
                </a:solidFill>
              </a:rPr>
              <a:t>AG is a collection of more than 1 million news articles. News articles have been gathered from more than 2000 news sources by ComeToMyHead in more than 1 year of activity</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Example:</a:t>
            </a:r>
            <a:endParaRPr sz="1600">
              <a:solidFill>
                <a:schemeClr val="dk1"/>
              </a:solidFill>
            </a:endParaRPr>
          </a:p>
          <a:p>
            <a:pPr indent="0" lvl="0" marL="457200" rtl="0" algn="l">
              <a:lnSpc>
                <a:spcPct val="80000"/>
              </a:lnSpc>
              <a:spcBef>
                <a:spcPts val="1200"/>
              </a:spcBef>
              <a:spcAft>
                <a:spcPts val="0"/>
              </a:spcAft>
              <a:buNone/>
            </a:pPr>
            <a:r>
              <a:rPr lang="en" sz="1500">
                <a:solidFill>
                  <a:schemeClr val="dk1"/>
                </a:solidFill>
                <a:highlight>
                  <a:srgbClr val="F2F2F2"/>
                </a:highlight>
              </a:rPr>
              <a:t>{</a:t>
            </a:r>
            <a:endParaRPr sz="1500">
              <a:solidFill>
                <a:schemeClr val="dk1"/>
              </a:solidFill>
              <a:highlight>
                <a:srgbClr val="F2F2F2"/>
              </a:highlight>
            </a:endParaRPr>
          </a:p>
          <a:p>
            <a:pPr indent="0" lvl="0" marL="457200" rtl="0" algn="l">
              <a:lnSpc>
                <a:spcPct val="80000"/>
              </a:lnSpc>
              <a:spcBef>
                <a:spcPts val="1200"/>
              </a:spcBef>
              <a:spcAft>
                <a:spcPts val="0"/>
              </a:spcAft>
              <a:buNone/>
            </a:pPr>
            <a:r>
              <a:rPr lang="en" sz="1500">
                <a:solidFill>
                  <a:schemeClr val="dk1"/>
                </a:solidFill>
                <a:highlight>
                  <a:srgbClr val="F2F2F2"/>
                </a:highlight>
              </a:rPr>
              <a:t>    "label": 3,</a:t>
            </a:r>
            <a:endParaRPr sz="1500">
              <a:solidFill>
                <a:schemeClr val="dk1"/>
              </a:solidFill>
              <a:highlight>
                <a:srgbClr val="F2F2F2"/>
              </a:highlight>
            </a:endParaRPr>
          </a:p>
          <a:p>
            <a:pPr indent="0" lvl="0" marL="457200" rtl="0" algn="l">
              <a:lnSpc>
                <a:spcPct val="80000"/>
              </a:lnSpc>
              <a:spcBef>
                <a:spcPts val="1200"/>
              </a:spcBef>
              <a:spcAft>
                <a:spcPts val="0"/>
              </a:spcAft>
              <a:buNone/>
            </a:pPr>
            <a:r>
              <a:rPr lang="en" sz="1500">
                <a:solidFill>
                  <a:schemeClr val="dk1"/>
                </a:solidFill>
                <a:highlight>
                  <a:srgbClr val="F2F2F2"/>
                </a:highlight>
              </a:rPr>
              <a:t>    "text": "New iPad released Just like every other September, this one is no different. Apple is planning to release a bigger, heavier, fatter iPad that..."</a:t>
            </a:r>
            <a:endParaRPr sz="1500">
              <a:solidFill>
                <a:schemeClr val="dk1"/>
              </a:solidFill>
              <a:highlight>
                <a:srgbClr val="F2F2F2"/>
              </a:highlight>
            </a:endParaRPr>
          </a:p>
          <a:p>
            <a:pPr indent="0" lvl="0" marL="457200" marR="139700" rtl="0" algn="l">
              <a:lnSpc>
                <a:spcPct val="80000"/>
              </a:lnSpc>
              <a:spcBef>
                <a:spcPts val="1200"/>
              </a:spcBef>
              <a:spcAft>
                <a:spcPts val="0"/>
              </a:spcAft>
              <a:buNone/>
            </a:pPr>
            <a:r>
              <a:rPr lang="en" sz="1500">
                <a:solidFill>
                  <a:schemeClr val="dk1"/>
                </a:solidFill>
                <a:highlight>
                  <a:srgbClr val="F2F2F2"/>
                </a:highlight>
              </a:rPr>
              <a:t>}</a:t>
            </a:r>
            <a:endParaRPr sz="1500">
              <a:solidFill>
                <a:schemeClr val="dk1"/>
              </a:solidFill>
              <a:highlight>
                <a:srgbClr val="F2F2F2"/>
              </a:highlight>
            </a:endParaRPr>
          </a:p>
          <a:p>
            <a:pPr indent="-330200" lvl="0" marL="457200" rtl="0" algn="l">
              <a:lnSpc>
                <a:spcPct val="115000"/>
              </a:lnSpc>
              <a:spcBef>
                <a:spcPts val="1200"/>
              </a:spcBef>
              <a:spcAft>
                <a:spcPts val="0"/>
              </a:spcAft>
              <a:buClr>
                <a:schemeClr val="dk1"/>
              </a:buClr>
              <a:buSzPts val="1600"/>
              <a:buChar char="●"/>
            </a:pPr>
            <a:r>
              <a:rPr lang="en" sz="1600">
                <a:solidFill>
                  <a:schemeClr val="dk1"/>
                </a:solidFill>
              </a:rPr>
              <a:t>text: a string feature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label: a classification label, with possible values including World (0), Sports (1), Business (2), Sci/Tech (3)</a:t>
            </a:r>
            <a:endParaRPr sz="1600">
              <a:solidFill>
                <a:schemeClr val="dk1"/>
              </a:solidFill>
            </a:endParaRPr>
          </a:p>
        </p:txBody>
      </p:sp>
      <p:sp>
        <p:nvSpPr>
          <p:cNvPr id="267" name="Google Shape;267;p37"/>
          <p:cNvSpPr txBox="1"/>
          <p:nvPr>
            <p:ph idx="4294967295" type="title"/>
          </p:nvPr>
        </p:nvSpPr>
        <p:spPr>
          <a:xfrm>
            <a:off x="713225" y="445025"/>
            <a:ext cx="812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Model - Dataset Information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8"/>
          <p:cNvSpPr txBox="1"/>
          <p:nvPr>
            <p:ph idx="4294967295"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Classification Model - Model Information</a:t>
            </a:r>
            <a:endParaRPr/>
          </a:p>
        </p:txBody>
      </p:sp>
      <p:sp>
        <p:nvSpPr>
          <p:cNvPr id="273" name="Google Shape;273;p38"/>
          <p:cNvSpPr txBox="1"/>
          <p:nvPr>
            <p:ph idx="4294967295" type="body"/>
          </p:nvPr>
        </p:nvSpPr>
        <p:spPr>
          <a:xfrm>
            <a:off x="428625" y="1120525"/>
            <a:ext cx="8113200" cy="1650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 sz="1700">
                <a:solidFill>
                  <a:schemeClr val="dk1"/>
                </a:solidFill>
              </a:rPr>
              <a:t>DistilBERT-base-cased is a transformer model, </a:t>
            </a:r>
            <a:r>
              <a:rPr lang="en" sz="1700">
                <a:solidFill>
                  <a:schemeClr val="dk1"/>
                </a:solidFill>
              </a:rPr>
              <a:t>smaller and faster than BERT, which was pretrained on the same corpus in a self-supervised fashion, using the BERT base model as a teacher</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Pre-trained with three objectives: Distillation loss, Masked language modeling (MLM) and Cosine embedding loss</a:t>
            </a:r>
            <a:endParaRPr sz="1700">
              <a:solidFill>
                <a:schemeClr val="dk1"/>
              </a:solidFill>
            </a:endParaRPr>
          </a:p>
          <a:p>
            <a:pPr indent="0" lvl="0" marL="457200" rtl="0" algn="l">
              <a:spcBef>
                <a:spcPts val="1200"/>
              </a:spcBef>
              <a:spcAft>
                <a:spcPts val="1200"/>
              </a:spcAft>
              <a:buNone/>
            </a:pPr>
            <a:r>
              <a:t/>
            </a:r>
            <a:endParaRPr sz="1700">
              <a:solidFill>
                <a:schemeClr val="dk1"/>
              </a:solidFill>
            </a:endParaRPr>
          </a:p>
        </p:txBody>
      </p:sp>
      <p:pic>
        <p:nvPicPr>
          <p:cNvPr id="274" name="Google Shape;274;p38"/>
          <p:cNvPicPr preferRelativeResize="0"/>
          <p:nvPr/>
        </p:nvPicPr>
        <p:blipFill>
          <a:blip r:embed="rId3">
            <a:alphaModFix/>
          </a:blip>
          <a:stretch>
            <a:fillRect/>
          </a:stretch>
        </p:blipFill>
        <p:spPr>
          <a:xfrm>
            <a:off x="1722150" y="2724500"/>
            <a:ext cx="5699650" cy="2141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9"/>
          <p:cNvSpPr txBox="1"/>
          <p:nvPr>
            <p:ph idx="4294967295" type="title"/>
          </p:nvPr>
        </p:nvSpPr>
        <p:spPr>
          <a:xfrm>
            <a:off x="713250" y="296075"/>
            <a:ext cx="753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Model - Results</a:t>
            </a:r>
            <a:endParaRPr/>
          </a:p>
        </p:txBody>
      </p:sp>
      <p:graphicFrame>
        <p:nvGraphicFramePr>
          <p:cNvPr id="280" name="Google Shape;280;p39"/>
          <p:cNvGraphicFramePr/>
          <p:nvPr/>
        </p:nvGraphicFramePr>
        <p:xfrm>
          <a:off x="-125300" y="923838"/>
          <a:ext cx="3000000" cy="3000000"/>
        </p:xfrm>
        <a:graphic>
          <a:graphicData uri="http://schemas.openxmlformats.org/drawingml/2006/table">
            <a:tbl>
              <a:tblPr>
                <a:noFill/>
                <a:tableStyleId>{544A2FD7-6F97-4C3B-9AF5-B622148DD1B6}</a:tableStyleId>
              </a:tblPr>
              <a:tblGrid>
                <a:gridCol w="1393850"/>
                <a:gridCol w="1393850"/>
                <a:gridCol w="1393850"/>
              </a:tblGrid>
              <a:tr h="1099875">
                <a:tc>
                  <a:txBody>
                    <a:bodyPr/>
                    <a:lstStyle/>
                    <a:p>
                      <a:pPr indent="0" lvl="0" marL="0" rtl="0" algn="ctr">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Loss</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Accuracy</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r>
              <a:tr h="109797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Train</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Montserrat"/>
                          <a:ea typeface="Montserrat"/>
                          <a:cs typeface="Montserrat"/>
                          <a:sym typeface="Montserrat"/>
                        </a:rPr>
                        <a:t>0.125</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chemeClr val="dk1"/>
                          </a:solidFill>
                          <a:latin typeface="Montserrat"/>
                          <a:ea typeface="Montserrat"/>
                          <a:cs typeface="Montserrat"/>
                          <a:sym typeface="Montserrat"/>
                        </a:rPr>
                        <a:t>95.81%</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109797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Test</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Montserrat"/>
                          <a:ea typeface="Montserrat"/>
                          <a:cs typeface="Montserrat"/>
                          <a:sym typeface="Montserrat"/>
                        </a:rPr>
                        <a:t>0.170</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Montserrat"/>
                          <a:ea typeface="Montserrat"/>
                          <a:cs typeface="Montserrat"/>
                          <a:sym typeface="Montserrat"/>
                        </a:rPr>
                        <a:t>94.29%</a:t>
                      </a:r>
                      <a:endParaRPr sz="1800">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pic>
        <p:nvPicPr>
          <p:cNvPr id="281" name="Google Shape;281;p39"/>
          <p:cNvPicPr preferRelativeResize="0"/>
          <p:nvPr/>
        </p:nvPicPr>
        <p:blipFill rotWithShape="1">
          <a:blip r:embed="rId3">
            <a:alphaModFix/>
          </a:blip>
          <a:srcRect b="0" l="1248" r="5545" t="0"/>
          <a:stretch/>
        </p:blipFill>
        <p:spPr>
          <a:xfrm>
            <a:off x="4596727" y="847650"/>
            <a:ext cx="4106874" cy="3932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0"/>
          <p:cNvSpPr txBox="1"/>
          <p:nvPr>
            <p:ph idx="4294967295" type="subTitle"/>
          </p:nvPr>
        </p:nvSpPr>
        <p:spPr>
          <a:xfrm>
            <a:off x="292000" y="828000"/>
            <a:ext cx="8501400" cy="3459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AG News and CNN Dailymail datasets are all news datasets → Use the classification model trained before on CNN dataset</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Trained classification model → split the highlights of CNN dataset into 4 classes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Different kinds of news have different distribution for lengths of articles and highlights → different summary → different summarization model for each class</a:t>
            </a:r>
            <a:endParaRPr sz="1600">
              <a:solidFill>
                <a:schemeClr val="dk1"/>
              </a:solidFill>
            </a:endParaRPr>
          </a:p>
        </p:txBody>
      </p:sp>
      <p:sp>
        <p:nvSpPr>
          <p:cNvPr id="287" name="Google Shape;287;p40"/>
          <p:cNvSpPr txBox="1"/>
          <p:nvPr>
            <p:ph idx="4294967295" type="title"/>
          </p:nvPr>
        </p:nvSpPr>
        <p:spPr>
          <a:xfrm>
            <a:off x="713225" y="2926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Logistics</a:t>
            </a:r>
            <a:endParaRPr/>
          </a:p>
        </p:txBody>
      </p:sp>
      <p:pic>
        <p:nvPicPr>
          <p:cNvPr id="288" name="Google Shape;288;p40"/>
          <p:cNvPicPr preferRelativeResize="0"/>
          <p:nvPr/>
        </p:nvPicPr>
        <p:blipFill>
          <a:blip r:embed="rId3">
            <a:alphaModFix/>
          </a:blip>
          <a:stretch>
            <a:fillRect/>
          </a:stretch>
        </p:blipFill>
        <p:spPr>
          <a:xfrm>
            <a:off x="853500" y="2851575"/>
            <a:ext cx="3666150" cy="1795475"/>
          </a:xfrm>
          <a:prstGeom prst="rect">
            <a:avLst/>
          </a:prstGeom>
          <a:noFill/>
          <a:ln>
            <a:noFill/>
          </a:ln>
        </p:spPr>
      </p:pic>
      <p:pic>
        <p:nvPicPr>
          <p:cNvPr id="289" name="Google Shape;289;p40"/>
          <p:cNvPicPr preferRelativeResize="0"/>
          <p:nvPr/>
        </p:nvPicPr>
        <p:blipFill>
          <a:blip r:embed="rId4">
            <a:alphaModFix/>
          </a:blip>
          <a:stretch>
            <a:fillRect/>
          </a:stretch>
        </p:blipFill>
        <p:spPr>
          <a:xfrm>
            <a:off x="4641700" y="2847975"/>
            <a:ext cx="3666150" cy="1799076"/>
          </a:xfrm>
          <a:prstGeom prst="rect">
            <a:avLst/>
          </a:prstGeom>
          <a:noFill/>
          <a:ln>
            <a:noFill/>
          </a:ln>
        </p:spPr>
      </p:pic>
      <p:sp>
        <p:nvSpPr>
          <p:cNvPr id="290" name="Google Shape;290;p40"/>
          <p:cNvSpPr txBox="1"/>
          <p:nvPr/>
        </p:nvSpPr>
        <p:spPr>
          <a:xfrm>
            <a:off x="1639350" y="4578925"/>
            <a:ext cx="2310900" cy="621900"/>
          </a:xfrm>
          <a:prstGeom prst="rect">
            <a:avLst/>
          </a:prstGeom>
          <a:noFill/>
          <a:ln>
            <a:noFill/>
          </a:ln>
        </p:spPr>
        <p:txBody>
          <a:bodyPr anchorCtr="0" anchor="t" bIns="91425" lIns="91425" spcFirstLastPara="1" rIns="91425" wrap="square" tIns="91425">
            <a:spAutoFit/>
          </a:bodyPr>
          <a:lstStyle/>
          <a:p>
            <a:pPr indent="0" lvl="0" marL="0" rtl="0" algn="l">
              <a:lnSpc>
                <a:spcPct val="110795"/>
              </a:lnSpc>
              <a:spcBef>
                <a:spcPts val="0"/>
              </a:spcBef>
              <a:spcAft>
                <a:spcPts val="0"/>
              </a:spcAft>
              <a:buClr>
                <a:schemeClr val="dk1"/>
              </a:buClr>
              <a:buSzPts val="1100"/>
              <a:buFont typeface="Arial"/>
              <a:buNone/>
            </a:pPr>
            <a:r>
              <a:rPr i="1" lang="en" sz="1300">
                <a:solidFill>
                  <a:srgbClr val="212121"/>
                </a:solidFill>
              </a:rPr>
              <a:t>highlights length distribution</a:t>
            </a:r>
            <a:endParaRPr i="1" sz="1300">
              <a:solidFill>
                <a:srgbClr val="212121"/>
              </a:solidFill>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91" name="Google Shape;291;p40"/>
          <p:cNvSpPr txBox="1"/>
          <p:nvPr/>
        </p:nvSpPr>
        <p:spPr>
          <a:xfrm>
            <a:off x="5465325" y="4578925"/>
            <a:ext cx="2310900" cy="621900"/>
          </a:xfrm>
          <a:prstGeom prst="rect">
            <a:avLst/>
          </a:prstGeom>
          <a:noFill/>
          <a:ln>
            <a:noFill/>
          </a:ln>
        </p:spPr>
        <p:txBody>
          <a:bodyPr anchorCtr="0" anchor="t" bIns="91425" lIns="91425" spcFirstLastPara="1" rIns="91425" wrap="square" tIns="91425">
            <a:spAutoFit/>
          </a:bodyPr>
          <a:lstStyle/>
          <a:p>
            <a:pPr indent="0" lvl="0" marL="0" rtl="0" algn="l">
              <a:lnSpc>
                <a:spcPct val="110795"/>
              </a:lnSpc>
              <a:spcBef>
                <a:spcPts val="0"/>
              </a:spcBef>
              <a:spcAft>
                <a:spcPts val="0"/>
              </a:spcAft>
              <a:buNone/>
            </a:pPr>
            <a:r>
              <a:rPr i="1" lang="en" sz="1300">
                <a:solidFill>
                  <a:srgbClr val="212121"/>
                </a:solidFill>
              </a:rPr>
              <a:t>article</a:t>
            </a:r>
            <a:r>
              <a:rPr i="1" lang="en" sz="1300">
                <a:solidFill>
                  <a:srgbClr val="212121"/>
                </a:solidFill>
              </a:rPr>
              <a:t> length distribution</a:t>
            </a:r>
            <a:endParaRPr i="1" sz="1300">
              <a:solidFill>
                <a:srgbClr val="212121"/>
              </a:solidFill>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1"/>
          <p:cNvSpPr txBox="1"/>
          <p:nvPr>
            <p:ph idx="4294967295" type="title"/>
          </p:nvPr>
        </p:nvSpPr>
        <p:spPr>
          <a:xfrm>
            <a:off x="713225" y="445025"/>
            <a:ext cx="79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Summarization Model</a:t>
            </a:r>
            <a:endParaRPr/>
          </a:p>
        </p:txBody>
      </p:sp>
      <p:sp>
        <p:nvSpPr>
          <p:cNvPr id="297" name="Google Shape;297;p41"/>
          <p:cNvSpPr txBox="1"/>
          <p:nvPr>
            <p:ph idx="4294967295" type="body"/>
          </p:nvPr>
        </p:nvSpPr>
        <p:spPr>
          <a:xfrm>
            <a:off x="713225" y="1205300"/>
            <a:ext cx="7944000" cy="33636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There are </a:t>
            </a:r>
            <a:r>
              <a:rPr b="1" lang="en" sz="1500"/>
              <a:t>two</a:t>
            </a:r>
            <a:r>
              <a:rPr lang="en" sz="1500"/>
              <a:t> types of summarization systems:</a:t>
            </a:r>
            <a:endParaRPr sz="1500"/>
          </a:p>
          <a:p>
            <a:pPr indent="-323850" lvl="0" marL="457200" rtl="0" algn="l">
              <a:lnSpc>
                <a:spcPct val="115000"/>
              </a:lnSpc>
              <a:spcBef>
                <a:spcPts val="0"/>
              </a:spcBef>
              <a:spcAft>
                <a:spcPts val="0"/>
              </a:spcAft>
              <a:buSzPts val="1500"/>
              <a:buChar char="●"/>
            </a:pPr>
            <a:r>
              <a:rPr b="1" lang="en" sz="1500"/>
              <a:t>Extractive summarization systems </a:t>
            </a:r>
            <a:endParaRPr b="1" sz="1500"/>
          </a:p>
          <a:p>
            <a:pPr indent="-323850" lvl="1" marL="914400" rtl="0" algn="l">
              <a:lnSpc>
                <a:spcPct val="115000"/>
              </a:lnSpc>
              <a:spcBef>
                <a:spcPts val="0"/>
              </a:spcBef>
              <a:spcAft>
                <a:spcPts val="0"/>
              </a:spcAft>
              <a:buSzPts val="1500"/>
              <a:buChar char="○"/>
            </a:pPr>
            <a:r>
              <a:rPr lang="en" sz="1500"/>
              <a:t>Select a number of segments from the source document to make up a summary. </a:t>
            </a:r>
            <a:endParaRPr sz="1500"/>
          </a:p>
          <a:p>
            <a:pPr indent="-323850" lvl="1" marL="914400" rtl="0" algn="l">
              <a:lnSpc>
                <a:spcPct val="115000"/>
              </a:lnSpc>
              <a:spcBef>
                <a:spcPts val="0"/>
              </a:spcBef>
              <a:spcAft>
                <a:spcPts val="0"/>
              </a:spcAft>
              <a:buSzPts val="1500"/>
              <a:buChar char="○"/>
            </a:pPr>
            <a:r>
              <a:rPr lang="en" sz="1500"/>
              <a:t>In general extractive systems achiever high ROUGE scores and are more reliable than abstractive one</a:t>
            </a:r>
            <a:r>
              <a:rPr lang="en" sz="1500"/>
              <a:t>.</a:t>
            </a:r>
            <a:endParaRPr sz="1500"/>
          </a:p>
          <a:p>
            <a:pPr indent="-323850" lvl="0" marL="457200" rtl="0" algn="l">
              <a:lnSpc>
                <a:spcPct val="115000"/>
              </a:lnSpc>
              <a:spcBef>
                <a:spcPts val="0"/>
              </a:spcBef>
              <a:spcAft>
                <a:spcPts val="0"/>
              </a:spcAft>
              <a:buSzPts val="1500"/>
              <a:buChar char="●"/>
            </a:pPr>
            <a:r>
              <a:rPr b="1" lang="en" sz="1500"/>
              <a:t>Abstractive summarization systems</a:t>
            </a:r>
            <a:r>
              <a:rPr lang="en" sz="1500"/>
              <a:t> </a:t>
            </a:r>
            <a:endParaRPr sz="1500"/>
          </a:p>
          <a:p>
            <a:pPr indent="-323850" lvl="1" marL="914400" rtl="0" algn="l">
              <a:lnSpc>
                <a:spcPct val="115000"/>
              </a:lnSpc>
              <a:spcBef>
                <a:spcPts val="0"/>
              </a:spcBef>
              <a:spcAft>
                <a:spcPts val="0"/>
              </a:spcAft>
              <a:buSzPts val="1500"/>
              <a:buChar char="○"/>
            </a:pPr>
            <a:r>
              <a:rPr lang="en" sz="1500"/>
              <a:t>Generate their own words and sentences to reformulate the meaning of the source as a human writers. </a:t>
            </a:r>
            <a:endParaRPr sz="1500"/>
          </a:p>
          <a:p>
            <a:pPr indent="-323850" lvl="1" marL="914400" rtl="0" algn="l">
              <a:lnSpc>
                <a:spcPct val="115000"/>
              </a:lnSpc>
              <a:spcBef>
                <a:spcPts val="0"/>
              </a:spcBef>
              <a:spcAft>
                <a:spcPts val="0"/>
              </a:spcAft>
              <a:buSzPts val="1500"/>
              <a:buChar char="○"/>
            </a:pPr>
            <a:r>
              <a:rPr lang="en" sz="1500"/>
              <a:t>Compression systems that attempt to preserve meaning. </a:t>
            </a:r>
            <a:endParaRPr sz="1500"/>
          </a:p>
          <a:p>
            <a:pPr indent="-323850" lvl="1" marL="914400" rtl="0" algn="l">
              <a:lnSpc>
                <a:spcPct val="115000"/>
              </a:lnSpc>
              <a:spcBef>
                <a:spcPts val="0"/>
              </a:spcBef>
              <a:spcAft>
                <a:spcPts val="0"/>
              </a:spcAft>
              <a:buSzPts val="1500"/>
              <a:buChar char="○"/>
            </a:pPr>
            <a:r>
              <a:rPr lang="en" sz="1500"/>
              <a:t>More difficult to develop because it involves the ability to paraphrase and to include external knowledge.</a:t>
            </a:r>
            <a:endParaRPr sz="1500"/>
          </a:p>
        </p:txBody>
      </p:sp>
      <p:pic>
        <p:nvPicPr>
          <p:cNvPr id="298" name="Google Shape;298;p41"/>
          <p:cNvPicPr preferRelativeResize="0"/>
          <p:nvPr/>
        </p:nvPicPr>
        <p:blipFill>
          <a:blip r:embed="rId3">
            <a:alphaModFix/>
          </a:blip>
          <a:stretch>
            <a:fillRect/>
          </a:stretch>
        </p:blipFill>
        <p:spPr>
          <a:xfrm>
            <a:off x="782550" y="311838"/>
            <a:ext cx="7672149" cy="4519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p:nvPr/>
        </p:nvSpPr>
        <p:spPr>
          <a:xfrm>
            <a:off x="421800" y="1633400"/>
            <a:ext cx="8440200" cy="1793400"/>
          </a:xfrm>
          <a:prstGeom prst="roundRect">
            <a:avLst>
              <a:gd fmla="val 16667" name="adj"/>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2"/>
          <p:cNvSpPr txBox="1"/>
          <p:nvPr>
            <p:ph idx="4294967295" type="body"/>
          </p:nvPr>
        </p:nvSpPr>
        <p:spPr>
          <a:xfrm>
            <a:off x="150" y="602225"/>
            <a:ext cx="9144000" cy="3660900"/>
          </a:xfrm>
          <a:prstGeom prst="rect">
            <a:avLst/>
          </a:prstGeom>
          <a:noFill/>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solidFill>
                  <a:schemeClr val="dk1"/>
                </a:solidFill>
              </a:rPr>
              <a:t>The CNN / DailyMail Dataset is an English-language dataset containing just over 300k unique news articles as written by journalists at CNN and the Daily Mail.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Example:</a:t>
            </a:r>
            <a:endParaRPr sz="1600">
              <a:solidFill>
                <a:schemeClr val="dk1"/>
              </a:solidFill>
            </a:endParaRPr>
          </a:p>
          <a:p>
            <a:pPr indent="457200" lvl="0" marL="0" marR="139700" rtl="0" algn="l">
              <a:lnSpc>
                <a:spcPct val="80000"/>
              </a:lnSpc>
              <a:spcBef>
                <a:spcPts val="1200"/>
              </a:spcBef>
              <a:spcAft>
                <a:spcPts val="0"/>
              </a:spcAft>
              <a:buNone/>
            </a:pPr>
            <a:r>
              <a:rPr lang="en" sz="1100">
                <a:solidFill>
                  <a:schemeClr val="dk1"/>
                </a:solidFill>
                <a:highlight>
                  <a:srgbClr val="F2F2F2"/>
                </a:highlight>
              </a:rPr>
              <a:t>{'id': '0054d6d30dbcad772e20b22771153a2a9cbeaf62',</a:t>
            </a:r>
            <a:endParaRPr sz="1100">
              <a:solidFill>
                <a:schemeClr val="dk1"/>
              </a:solidFill>
              <a:highlight>
                <a:srgbClr val="F2F2F2"/>
              </a:highlight>
            </a:endParaRPr>
          </a:p>
          <a:p>
            <a:pPr indent="0" lvl="0" marL="457200" marR="139700" rtl="0" algn="l">
              <a:lnSpc>
                <a:spcPct val="80000"/>
              </a:lnSpc>
              <a:spcBef>
                <a:spcPts val="1200"/>
              </a:spcBef>
              <a:spcAft>
                <a:spcPts val="0"/>
              </a:spcAft>
              <a:buNone/>
            </a:pPr>
            <a:r>
              <a:rPr lang="en" sz="1100">
                <a:solidFill>
                  <a:schemeClr val="dk1"/>
                </a:solidFill>
                <a:highlight>
                  <a:srgbClr val="F2F2F2"/>
                </a:highlight>
              </a:rPr>
              <a:t> 'article': '(CNN) -- An American woman died aboard a cruise ship that docked at Rio de Janeiro on Tuesday, the same ship on which 86 passengers previously fell ill, according to the state-run Brazilian news agency, Agencia Brasil. The American tourist died aboard the MS Veendam, owned by cruise operator Holland America. Federal Police told Agencia Brasil that forensic doctors were investigating her death. The ship's doctors told police that the woman was elderly and suffered from diabetes and hypertension, according the agency. The other passengers came down with diarrhea prior to her death during an earlier part of the trip, the ship's doctors said. The Veendam left New York 36 days ago for a South America tour.'</a:t>
            </a:r>
            <a:endParaRPr sz="1100">
              <a:solidFill>
                <a:schemeClr val="dk1"/>
              </a:solidFill>
              <a:highlight>
                <a:srgbClr val="F2F2F2"/>
              </a:highlight>
            </a:endParaRPr>
          </a:p>
          <a:p>
            <a:pPr indent="0" lvl="0" marL="457200" marR="139700" rtl="0" algn="l">
              <a:lnSpc>
                <a:spcPct val="80000"/>
              </a:lnSpc>
              <a:spcBef>
                <a:spcPts val="1200"/>
              </a:spcBef>
              <a:spcAft>
                <a:spcPts val="0"/>
              </a:spcAft>
              <a:buNone/>
            </a:pPr>
            <a:r>
              <a:rPr lang="en" sz="1100">
                <a:solidFill>
                  <a:schemeClr val="dk1"/>
                </a:solidFill>
                <a:highlight>
                  <a:srgbClr val="F2F2F2"/>
                </a:highlight>
              </a:rPr>
              <a:t> 'highlights': 'The elderly woman suffered from diabetes and hypertension, ship's doctors say .\nPreviously, 86 passengers had fallen ill on the ship, Agencia Brasil says .'}</a:t>
            </a:r>
            <a:endParaRPr sz="1700">
              <a:solidFill>
                <a:schemeClr val="dk1"/>
              </a:solidFill>
            </a:endParaRPr>
          </a:p>
          <a:p>
            <a:pPr indent="-330200" lvl="0" marL="457200" marR="0" rtl="0" algn="l">
              <a:lnSpc>
                <a:spcPct val="115000"/>
              </a:lnSpc>
              <a:spcBef>
                <a:spcPts val="1200"/>
              </a:spcBef>
              <a:spcAft>
                <a:spcPts val="0"/>
              </a:spcAft>
              <a:buSzPts val="1600"/>
              <a:buChar char="●"/>
            </a:pPr>
            <a:r>
              <a:rPr lang="en" sz="1600">
                <a:solidFill>
                  <a:schemeClr val="dk1"/>
                </a:solidFill>
              </a:rPr>
              <a:t>id: a string containing the heximal formatted SHA1 hash of the url where the story was retrieved from</a:t>
            </a:r>
            <a:endParaRPr sz="1600">
              <a:solidFill>
                <a:schemeClr val="dk1"/>
              </a:solidFill>
            </a:endParaRPr>
          </a:p>
          <a:p>
            <a:pPr indent="-330200" lvl="0" marL="457200" marR="0" rtl="0" algn="l">
              <a:lnSpc>
                <a:spcPct val="115000"/>
              </a:lnSpc>
              <a:spcBef>
                <a:spcPts val="0"/>
              </a:spcBef>
              <a:spcAft>
                <a:spcPts val="0"/>
              </a:spcAft>
              <a:buSzPts val="1600"/>
              <a:buChar char="●"/>
            </a:pPr>
            <a:r>
              <a:rPr lang="en" sz="1600">
                <a:solidFill>
                  <a:schemeClr val="dk1"/>
                </a:solidFill>
              </a:rPr>
              <a:t>article: a string containing the body of the news article</a:t>
            </a:r>
            <a:endParaRPr sz="1600">
              <a:solidFill>
                <a:schemeClr val="dk1"/>
              </a:solidFill>
            </a:endParaRPr>
          </a:p>
          <a:p>
            <a:pPr indent="-330200" lvl="0" marL="457200" marR="0" rtl="0" algn="l">
              <a:lnSpc>
                <a:spcPct val="115000"/>
              </a:lnSpc>
              <a:spcBef>
                <a:spcPts val="0"/>
              </a:spcBef>
              <a:spcAft>
                <a:spcPts val="0"/>
              </a:spcAft>
              <a:buSzPts val="1600"/>
              <a:buChar char="●"/>
            </a:pPr>
            <a:r>
              <a:rPr lang="en" sz="1600">
                <a:solidFill>
                  <a:schemeClr val="dk1"/>
                </a:solidFill>
              </a:rPr>
              <a:t>highlights: a string containing the highlight of the article as written by the article author</a:t>
            </a:r>
            <a:endParaRPr sz="1600">
              <a:solidFill>
                <a:schemeClr val="dk1"/>
              </a:solidFill>
            </a:endParaRPr>
          </a:p>
        </p:txBody>
      </p:sp>
      <p:sp>
        <p:nvSpPr>
          <p:cNvPr id="305" name="Google Shape;305;p42"/>
          <p:cNvSpPr txBox="1"/>
          <p:nvPr>
            <p:ph idx="4294967295" type="title"/>
          </p:nvPr>
        </p:nvSpPr>
        <p:spPr>
          <a:xfrm>
            <a:off x="376650" y="168625"/>
            <a:ext cx="839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Summarization Model - Dataset Information</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ist Business Slides by Slidesgo">
  <a:themeElements>
    <a:clrScheme name="Simple Light">
      <a:dk1>
        <a:srgbClr val="000000"/>
      </a:dk1>
      <a:lt1>
        <a:srgbClr val="E3F1E2"/>
      </a:lt1>
      <a:dk2>
        <a:srgbClr val="000000"/>
      </a:dk2>
      <a:lt2>
        <a:srgbClr val="E3F1E2"/>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